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64"/>
  </p:notesMasterIdLst>
  <p:handoutMasterIdLst>
    <p:handoutMasterId r:id="rId65"/>
  </p:handoutMasterIdLst>
  <p:sldIdLst>
    <p:sldId id="2740" r:id="rId2"/>
    <p:sldId id="2944" r:id="rId3"/>
    <p:sldId id="2883" r:id="rId4"/>
    <p:sldId id="2915" r:id="rId5"/>
    <p:sldId id="2919" r:id="rId6"/>
    <p:sldId id="2980" r:id="rId7"/>
    <p:sldId id="2870" r:id="rId8"/>
    <p:sldId id="2054" r:id="rId9"/>
    <p:sldId id="2052" r:id="rId10"/>
    <p:sldId id="2916" r:id="rId11"/>
    <p:sldId id="2939" r:id="rId12"/>
    <p:sldId id="2888" r:id="rId13"/>
    <p:sldId id="2917" r:id="rId14"/>
    <p:sldId id="2866" r:id="rId15"/>
    <p:sldId id="2918" r:id="rId16"/>
    <p:sldId id="2792" r:id="rId17"/>
    <p:sldId id="2920" r:id="rId18"/>
    <p:sldId id="2055" r:id="rId19"/>
    <p:sldId id="2940" r:id="rId20"/>
    <p:sldId id="2941" r:id="rId21"/>
    <p:sldId id="2056" r:id="rId22"/>
    <p:sldId id="2942" r:id="rId23"/>
    <p:sldId id="2791" r:id="rId24"/>
    <p:sldId id="2890" r:id="rId25"/>
    <p:sldId id="2891" r:id="rId26"/>
    <p:sldId id="2816" r:id="rId27"/>
    <p:sldId id="2921" r:id="rId28"/>
    <p:sldId id="2943" r:id="rId29"/>
    <p:sldId id="2987" r:id="rId30"/>
    <p:sldId id="2809" r:id="rId31"/>
    <p:sldId id="2982" r:id="rId32"/>
    <p:sldId id="1863" r:id="rId33"/>
    <p:sldId id="2865" r:id="rId34"/>
    <p:sldId id="2710" r:id="rId35"/>
    <p:sldId id="2818" r:id="rId36"/>
    <p:sldId id="2981" r:id="rId37"/>
    <p:sldId id="2989" r:id="rId38"/>
    <p:sldId id="2996" r:id="rId39"/>
    <p:sldId id="2990" r:id="rId40"/>
    <p:sldId id="2992" r:id="rId41"/>
    <p:sldId id="2802" r:id="rId42"/>
    <p:sldId id="2993" r:id="rId43"/>
    <p:sldId id="2994" r:id="rId44"/>
    <p:sldId id="2997" r:id="rId45"/>
    <p:sldId id="2991" r:id="rId46"/>
    <p:sldId id="2983" r:id="rId47"/>
    <p:sldId id="2995" r:id="rId48"/>
    <p:sldId id="2045" r:id="rId49"/>
    <p:sldId id="2984" r:id="rId50"/>
    <p:sldId id="2985" r:id="rId51"/>
    <p:sldId id="2945" r:id="rId52"/>
    <p:sldId id="2986" r:id="rId53"/>
    <p:sldId id="2951" r:id="rId54"/>
    <p:sldId id="2956" r:id="rId55"/>
    <p:sldId id="2957" r:id="rId56"/>
    <p:sldId id="2857" r:id="rId57"/>
    <p:sldId id="2877" r:id="rId58"/>
    <p:sldId id="2863" r:id="rId59"/>
    <p:sldId id="2864" r:id="rId60"/>
    <p:sldId id="2872" r:id="rId61"/>
    <p:sldId id="2860" r:id="rId62"/>
    <p:sldId id="205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F37440"/>
    <a:srgbClr val="2C895B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96"/>
    <p:restoredTop sz="96256"/>
  </p:normalViewPr>
  <p:slideViewPr>
    <p:cSldViewPr snapToGrid="0" snapToObjects="1">
      <p:cViewPr varScale="1">
        <p:scale>
          <a:sx n="186" d="100"/>
          <a:sy n="186" d="100"/>
        </p:scale>
        <p:origin x="216" y="22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12/8/22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12/8/22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22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frames Before Amazon Web Cloud Computing">
            <a:extLst>
              <a:ext uri="{FF2B5EF4-FFF2-40B4-BE49-F238E27FC236}">
                <a16:creationId xmlns:a16="http://schemas.microsoft.com/office/drawing/2014/main" id="{BA3EFA0F-3F42-C308-BDE0-F792346F51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r="-341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4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1.06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2727E5-5B15-724E-826E-36ABEDEC895F}"/>
              </a:ext>
            </a:extLst>
          </p:cNvPr>
          <p:cNvSpPr txBox="1">
            <a:spLocks/>
          </p:cNvSpPr>
          <p:nvPr/>
        </p:nvSpPr>
        <p:spPr>
          <a:xfrm>
            <a:off x="3519883" y="2226179"/>
            <a:ext cx="451678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15 – November 8, 2022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3519883" y="1427672"/>
            <a:ext cx="4135559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Aarch32 Assembly – Part 2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B4DA1-863C-55C5-49A2-DBE800D1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04" y="14914"/>
            <a:ext cx="10515600" cy="479246"/>
          </a:xfrm>
        </p:spPr>
        <p:txBody>
          <a:bodyPr/>
          <a:lstStyle/>
          <a:p>
            <a:r>
              <a:rPr lang="en-US" dirty="0"/>
              <a:t>If statement examples – </a:t>
            </a:r>
            <a:r>
              <a:rPr lang="en-US" dirty="0">
                <a:solidFill>
                  <a:srgbClr val="C00000"/>
                </a:solidFill>
              </a:rPr>
              <a:t>Branch Around </a:t>
            </a:r>
            <a:r>
              <a:rPr lang="en-US" dirty="0"/>
              <a:t>the </a:t>
            </a:r>
            <a:r>
              <a:rPr lang="en-US" dirty="0">
                <a:solidFill>
                  <a:srgbClr val="2C895B"/>
                </a:solidFill>
              </a:rPr>
              <a:t>True block</a:t>
            </a:r>
            <a:r>
              <a:rPr lang="en-US" dirty="0"/>
              <a:t>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A1A90A-9BA3-92EE-0E78-275953DDD038}"/>
              </a:ext>
            </a:extLst>
          </p:cNvPr>
          <p:cNvSpPr/>
          <p:nvPr/>
        </p:nvSpPr>
        <p:spPr bwMode="auto">
          <a:xfrm>
            <a:off x="1396537" y="992884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 + r3;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E1E1B9E-F1C5-83B9-7561-5EB21AE82ACE}"/>
              </a:ext>
            </a:extLst>
          </p:cNvPr>
          <p:cNvSpPr/>
          <p:nvPr/>
        </p:nvSpPr>
        <p:spPr bwMode="auto">
          <a:xfrm>
            <a:off x="1378750" y="3060447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958C2E-704F-62F1-DBEF-44B987B961C5}"/>
              </a:ext>
            </a:extLst>
          </p:cNvPr>
          <p:cNvSpPr/>
          <p:nvPr/>
        </p:nvSpPr>
        <p:spPr bwMode="auto">
          <a:xfrm>
            <a:off x="1378750" y="4982184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int r0, r1;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2F9B89-7B7F-101F-08BB-BDD7F17D2324}"/>
              </a:ext>
            </a:extLst>
          </p:cNvPr>
          <p:cNvGrpSpPr/>
          <p:nvPr/>
        </p:nvGrpSpPr>
        <p:grpSpPr>
          <a:xfrm>
            <a:off x="5423329" y="463226"/>
            <a:ext cx="4533605" cy="2185273"/>
            <a:chOff x="5266377" y="987147"/>
            <a:chExt cx="4533605" cy="218527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CD10E33-75BB-DB45-8D9A-EFCD2F287649}"/>
                </a:ext>
              </a:extLst>
            </p:cNvPr>
            <p:cNvSpPr/>
            <p:nvPr/>
          </p:nvSpPr>
          <p:spPr bwMode="auto">
            <a:xfrm>
              <a:off x="6454619" y="987147"/>
              <a:ext cx="3345363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 r1, r2, r3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82C522C-969A-11E8-ED7B-BBD8A7153886}"/>
                </a:ext>
              </a:extLst>
            </p:cNvPr>
            <p:cNvSpPr/>
            <p:nvPr/>
          </p:nvSpPr>
          <p:spPr>
            <a:xfrm>
              <a:off x="5266377" y="216765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6BC8FB-7634-3CA7-984B-100C6BFD880D}"/>
              </a:ext>
            </a:extLst>
          </p:cNvPr>
          <p:cNvGrpSpPr/>
          <p:nvPr/>
        </p:nvGrpSpPr>
        <p:grpSpPr>
          <a:xfrm>
            <a:off x="5555697" y="2730276"/>
            <a:ext cx="4489983" cy="2185273"/>
            <a:chOff x="5292213" y="2908884"/>
            <a:chExt cx="4489983" cy="218527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51E3D46-EEFE-E79E-4933-CA5A92A2955A}"/>
                </a:ext>
              </a:extLst>
            </p:cNvPr>
            <p:cNvSpPr/>
            <p:nvPr/>
          </p:nvSpPr>
          <p:spPr bwMode="auto">
            <a:xfrm>
              <a:off x="6436833" y="2908884"/>
              <a:ext cx="3345363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r2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111A364C-1BAF-6CE4-5169-300BB373E49F}"/>
                </a:ext>
              </a:extLst>
            </p:cNvPr>
            <p:cNvSpPr/>
            <p:nvPr/>
          </p:nvSpPr>
          <p:spPr>
            <a:xfrm>
              <a:off x="5292213" y="360016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672F47-459A-118F-34A9-AFFFB8CE8C8C}"/>
              </a:ext>
            </a:extLst>
          </p:cNvPr>
          <p:cNvGrpSpPr/>
          <p:nvPr/>
        </p:nvGrpSpPr>
        <p:grpSpPr>
          <a:xfrm>
            <a:off x="5545346" y="5005598"/>
            <a:ext cx="4500334" cy="1836896"/>
            <a:chOff x="5281862" y="4830621"/>
            <a:chExt cx="4500334" cy="183689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BC5325A-AFAE-FDC9-00C0-41D438525463}"/>
                </a:ext>
              </a:extLst>
            </p:cNvPr>
            <p:cNvSpPr/>
            <p:nvPr/>
          </p:nvSpPr>
          <p:spPr bwMode="auto">
            <a:xfrm>
              <a:off x="6436833" y="4830621"/>
              <a:ext cx="3345363" cy="1836896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bls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r0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43F33C18-EC26-E7AB-B70E-FFE4AC5F98EF}"/>
                </a:ext>
              </a:extLst>
            </p:cNvPr>
            <p:cNvSpPr/>
            <p:nvPr/>
          </p:nvSpPr>
          <p:spPr>
            <a:xfrm>
              <a:off x="5281862" y="5370343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ECA-996A-0501-1D81-D42B10BDC92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DECE83-780E-FD80-0819-D2E89631CAB3}"/>
              </a:ext>
            </a:extLst>
          </p:cNvPr>
          <p:cNvGrpSpPr/>
          <p:nvPr/>
        </p:nvGrpSpPr>
        <p:grpSpPr>
          <a:xfrm>
            <a:off x="9320980" y="468963"/>
            <a:ext cx="2416949" cy="1323439"/>
            <a:chOff x="3332193" y="289693"/>
            <a:chExt cx="2416949" cy="1323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F1723B-C119-19B7-16C3-5279AC6854AD}"/>
                </a:ext>
              </a:extLst>
            </p:cNvPr>
            <p:cNvSpPr txBox="1"/>
            <p:nvPr/>
          </p:nvSpPr>
          <p:spPr>
            <a:xfrm>
              <a:off x="3889594" y="289693"/>
              <a:ext cx="1859548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8476694A-D636-D4D2-1CED-2FB9630E9AFC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-Turn Arrow 1">
            <a:extLst>
              <a:ext uri="{FF2B5EF4-FFF2-40B4-BE49-F238E27FC236}">
                <a16:creationId xmlns:a16="http://schemas.microsoft.com/office/drawing/2014/main" id="{7012318E-0D5A-AC26-B463-D4EB9B97B02A}"/>
              </a:ext>
            </a:extLst>
          </p:cNvPr>
          <p:cNvSpPr/>
          <p:nvPr/>
        </p:nvSpPr>
        <p:spPr>
          <a:xfrm rot="5400000" flipV="1">
            <a:off x="6238742" y="1093529"/>
            <a:ext cx="1170284" cy="96899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B51172F1-FED2-9442-8B43-4AA57C3061F9}"/>
              </a:ext>
            </a:extLst>
          </p:cNvPr>
          <p:cNvSpPr/>
          <p:nvPr/>
        </p:nvSpPr>
        <p:spPr>
          <a:xfrm rot="5400000" flipV="1">
            <a:off x="6238742" y="3409099"/>
            <a:ext cx="1170284" cy="96899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E32EE17B-1137-6B10-7B14-960D5EDF8968}"/>
              </a:ext>
            </a:extLst>
          </p:cNvPr>
          <p:cNvSpPr/>
          <p:nvPr/>
        </p:nvSpPr>
        <p:spPr>
          <a:xfrm rot="5400000" flipV="1">
            <a:off x="6462069" y="5509824"/>
            <a:ext cx="757055" cy="906891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827D4D-87D3-0F18-70BD-BECC6ECCA400}"/>
              </a:ext>
            </a:extLst>
          </p:cNvPr>
          <p:cNvGrpSpPr/>
          <p:nvPr/>
        </p:nvGrpSpPr>
        <p:grpSpPr>
          <a:xfrm>
            <a:off x="8224439" y="1829779"/>
            <a:ext cx="1469597" cy="452802"/>
            <a:chOff x="10906175" y="3708186"/>
            <a:chExt cx="1469597" cy="452802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CAED0BB4-3C02-7D58-EC78-1178C56FB47B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BCCA9F-F839-3236-34F8-F6955FA81FC7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6F3AAB-19EE-48A2-2719-3BCC90B5954E}"/>
              </a:ext>
            </a:extLst>
          </p:cNvPr>
          <p:cNvGrpSpPr/>
          <p:nvPr/>
        </p:nvGrpSpPr>
        <p:grpSpPr>
          <a:xfrm>
            <a:off x="8257763" y="4097306"/>
            <a:ext cx="1469597" cy="452802"/>
            <a:chOff x="10906175" y="3708186"/>
            <a:chExt cx="1469597" cy="452802"/>
          </a:xfrm>
        </p:grpSpPr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4B29FC2-4824-B4B3-28C2-19F107F1988E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E9C479-1580-EA32-C115-604558988A63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B42-FCEB-7BCE-6E9A-4D06B489F0FB}"/>
              </a:ext>
            </a:extLst>
          </p:cNvPr>
          <p:cNvGrpSpPr/>
          <p:nvPr/>
        </p:nvGrpSpPr>
        <p:grpSpPr>
          <a:xfrm>
            <a:off x="8257763" y="6052598"/>
            <a:ext cx="1469597" cy="452802"/>
            <a:chOff x="10906175" y="3708186"/>
            <a:chExt cx="1469597" cy="45280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7B422A04-D0E8-A417-24D5-3F654ECE2293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BB5BE2-D8C7-90EF-3A66-DA8FA7441EBA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461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8" grpId="0"/>
      <p:bldP spid="2" grpId="0" animBg="1"/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9184" y="1306408"/>
            <a:ext cx="5182920" cy="481313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2C895B"/>
                </a:solidFill>
              </a:rPr>
              <a:t>Some call this "</a:t>
            </a:r>
            <a:r>
              <a:rPr lang="en-US" sz="2400" dirty="0" err="1">
                <a:solidFill>
                  <a:srgbClr val="2C895B"/>
                </a:solidFill>
              </a:rPr>
              <a:t>goto</a:t>
            </a:r>
            <a:r>
              <a:rPr lang="en-US" sz="2400" dirty="0">
                <a:solidFill>
                  <a:srgbClr val="2C895B"/>
                </a:solidFill>
              </a:rPr>
              <a:t> like" structure</a:t>
            </a:r>
          </a:p>
          <a:p>
            <a:pPr fontAlgn="base"/>
            <a:r>
              <a:rPr lang="en-US" sz="2400" dirty="0">
                <a:solidFill>
                  <a:srgbClr val="FF0000"/>
                </a:solidFill>
              </a:rPr>
              <a:t>Do not use unnecessary branches </a:t>
            </a:r>
            <a:r>
              <a:rPr lang="en-US" sz="2400" dirty="0">
                <a:solidFill>
                  <a:srgbClr val="2C895B"/>
                </a:solidFill>
              </a:rPr>
              <a:t>when a “fall through” works</a:t>
            </a:r>
          </a:p>
          <a:p>
            <a:pPr fontAlgn="base"/>
            <a:r>
              <a:rPr lang="en-US" sz="2400" dirty="0"/>
              <a:t>You can see this by structures that have a </a:t>
            </a:r>
            <a:r>
              <a:rPr lang="en-US" sz="2400" b="1" dirty="0"/>
              <a:t>conditional branch around an unconditional branch that immediately follows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497"/>
            <a:ext cx="10515600" cy="551042"/>
          </a:xfrm>
        </p:spPr>
        <p:txBody>
          <a:bodyPr/>
          <a:lstStyle/>
          <a:p>
            <a:r>
              <a:rPr lang="en-US" dirty="0"/>
              <a:t>Branching: Using Fall through!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60387" y="293607"/>
            <a:ext cx="445179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4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6197544" y="1818895"/>
            <a:ext cx="1180613" cy="871200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44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6178024" y="1313710"/>
            <a:ext cx="756805" cy="74220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568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DC633-43F3-4E65-3E4F-BC0841A7EFCF}"/>
              </a:ext>
            </a:extLst>
          </p:cNvPr>
          <p:cNvSpPr/>
          <p:nvPr/>
        </p:nvSpPr>
        <p:spPr bwMode="auto">
          <a:xfrm>
            <a:off x="6779898" y="3668280"/>
            <a:ext cx="353744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the following:</a:t>
            </a:r>
            <a:endParaRPr lang="en-US" sz="2400" dirty="0"/>
          </a:p>
          <a:p>
            <a:pPr fontAlgn="base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6493462" y="4799702"/>
            <a:ext cx="1150543" cy="93495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930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9C8AE7-4E80-5949-D29D-B9CF856C22A1}"/>
              </a:ext>
            </a:extLst>
          </p:cNvPr>
          <p:cNvGrpSpPr/>
          <p:nvPr/>
        </p:nvGrpSpPr>
        <p:grpSpPr>
          <a:xfrm>
            <a:off x="9029295" y="1176867"/>
            <a:ext cx="1911137" cy="973149"/>
            <a:chOff x="9029295" y="1176867"/>
            <a:chExt cx="1911137" cy="973149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8483918C-05BF-9621-C150-DB6AC856D2D7}"/>
                </a:ext>
              </a:extLst>
            </p:cNvPr>
            <p:cNvSpPr/>
            <p:nvPr/>
          </p:nvSpPr>
          <p:spPr>
            <a:xfrm>
              <a:off x="9029295" y="1176867"/>
              <a:ext cx="321733" cy="68443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DCC1FF-DEC4-62F9-4D50-D8A54BB54567}"/>
                </a:ext>
              </a:extLst>
            </p:cNvPr>
            <p:cNvSpPr txBox="1"/>
            <p:nvPr/>
          </p:nvSpPr>
          <p:spPr>
            <a:xfrm>
              <a:off x="9370604" y="1226686"/>
              <a:ext cx="1569828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Caution!</a:t>
              </a:r>
            </a:p>
            <a:p>
              <a:r>
                <a:rPr lang="en-US" dirty="0"/>
                <a:t>Two adjacent branches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72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 animBg="1"/>
      <p:bldP spid="19" grpId="0" animBg="1"/>
      <p:bldP spid="11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A74D260-E426-9E78-4F63-ED5C7A3A7E4F}"/>
              </a:ext>
            </a:extLst>
          </p:cNvPr>
          <p:cNvSpPr/>
          <p:nvPr/>
        </p:nvSpPr>
        <p:spPr bwMode="auto">
          <a:xfrm>
            <a:off x="3536908" y="4647308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3449" y="2786979"/>
            <a:ext cx="10812335" cy="18368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In C</a:t>
            </a:r>
            <a:r>
              <a:rPr lang="en-US" sz="2200" dirty="0"/>
              <a:t>, when the </a:t>
            </a:r>
            <a:r>
              <a:rPr lang="en-US" sz="2200" dirty="0">
                <a:solidFill>
                  <a:srgbClr val="7030A0"/>
                </a:solidFill>
              </a:rPr>
              <a:t>branch guard (condition test) </a:t>
            </a:r>
            <a:r>
              <a:rPr lang="en-US" sz="2200" dirty="0"/>
              <a:t>evaluates </a:t>
            </a:r>
            <a:r>
              <a:rPr lang="en-US" sz="2200" b="1" u="sng" dirty="0">
                <a:solidFill>
                  <a:srgbClr val="FF0000"/>
                </a:solidFill>
              </a:rPr>
              <a:t>non-zero</a:t>
            </a:r>
            <a:r>
              <a:rPr lang="en-US" sz="2200" dirty="0"/>
              <a:t> you </a:t>
            </a:r>
            <a:r>
              <a:rPr lang="en-US" sz="2200" b="1" i="1" dirty="0">
                <a:solidFill>
                  <a:srgbClr val="0070C0"/>
                </a:solidFill>
              </a:rPr>
              <a:t>fall through </a:t>
            </a:r>
            <a:r>
              <a:rPr lang="en-US" sz="2200" dirty="0"/>
              <a:t>to the </a:t>
            </a:r>
            <a:r>
              <a:rPr lang="en-US" sz="2200" b="1" i="1" dirty="0">
                <a:solidFill>
                  <a:srgbClr val="00B050"/>
                </a:solidFill>
              </a:rPr>
              <a:t>condition true </a:t>
            </a:r>
            <a:r>
              <a:rPr lang="en-US" sz="2200" dirty="0"/>
              <a:t>block, otherwise you branch to the </a:t>
            </a:r>
            <a:r>
              <a:rPr lang="en-US" sz="2200" i="1" dirty="0">
                <a:solidFill>
                  <a:srgbClr val="FF0000"/>
                </a:solidFill>
              </a:rPr>
              <a:t>condition false </a:t>
            </a:r>
            <a:r>
              <a:rPr lang="en-US" sz="2200" dirty="0"/>
              <a:t>block</a:t>
            </a:r>
          </a:p>
          <a:p>
            <a:r>
              <a:rPr lang="en-US" sz="2200" dirty="0">
                <a:solidFill>
                  <a:srgbClr val="2C895B"/>
                </a:solidFill>
              </a:rPr>
              <a:t>Block order</a:t>
            </a:r>
            <a:r>
              <a:rPr lang="en-US" sz="2200" dirty="0">
                <a:solidFill>
                  <a:schemeClr val="tx2"/>
                </a:solidFill>
              </a:rPr>
              <a:t>: (the </a:t>
            </a:r>
            <a:r>
              <a:rPr lang="en-US" sz="2200" dirty="0">
                <a:solidFill>
                  <a:srgbClr val="FF0000"/>
                </a:solidFill>
              </a:rPr>
              <a:t>order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7030A0"/>
                </a:solidFill>
              </a:rPr>
              <a:t>blocks appear </a:t>
            </a:r>
            <a:r>
              <a:rPr lang="en-US" sz="2200" dirty="0">
                <a:solidFill>
                  <a:schemeClr val="tx2"/>
                </a:solidFill>
              </a:rPr>
              <a:t>in C code) can be changed by </a:t>
            </a:r>
            <a:r>
              <a:rPr lang="en-US" sz="2200" b="1" dirty="0">
                <a:solidFill>
                  <a:srgbClr val="7030A0"/>
                </a:solidFill>
              </a:rPr>
              <a:t>inverting</a:t>
            </a:r>
            <a:r>
              <a:rPr lang="en-US" sz="2200" dirty="0">
                <a:solidFill>
                  <a:srgbClr val="7030A0"/>
                </a:solidFill>
              </a:rPr>
              <a:t> the conditional test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swapping</a:t>
            </a:r>
            <a:r>
              <a:rPr lang="en-US" sz="2200" dirty="0">
                <a:solidFill>
                  <a:srgbClr val="0070C0"/>
                </a:solidFill>
              </a:rPr>
              <a:t> the order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false blocks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- Else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707886"/>
            <a:chOff x="466367" y="-718962"/>
            <a:chExt cx="304399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238888" y="560420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330328" y="1712346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715A5-F61D-51D6-BEFA-762B4B9B7D59}"/>
              </a:ext>
            </a:extLst>
          </p:cNvPr>
          <p:cNvGrpSpPr/>
          <p:nvPr/>
        </p:nvGrpSpPr>
        <p:grpSpPr>
          <a:xfrm>
            <a:off x="8330328" y="4657440"/>
            <a:ext cx="2123448" cy="707886"/>
            <a:chOff x="444793" y="-1526657"/>
            <a:chExt cx="212344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9CED2-F5DA-C8FA-0104-9BEB01F0AA1D}"/>
                </a:ext>
              </a:extLst>
            </p:cNvPr>
            <p:cNvSpPr txBox="1"/>
            <p:nvPr/>
          </p:nvSpPr>
          <p:spPr>
            <a:xfrm>
              <a:off x="1180911" y="-1526657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FFF346BA-A974-8D39-E7DB-4062BAF9289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41738-6690-139C-8E57-E96896085F38}"/>
              </a:ext>
            </a:extLst>
          </p:cNvPr>
          <p:cNvGrpSpPr/>
          <p:nvPr/>
        </p:nvGrpSpPr>
        <p:grpSpPr>
          <a:xfrm>
            <a:off x="8410084" y="5854279"/>
            <a:ext cx="2105478" cy="707886"/>
            <a:chOff x="444793" y="-1017434"/>
            <a:chExt cx="210547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E3EF9-1454-592E-C3F7-7BEA6E400DB3}"/>
                </a:ext>
              </a:extLst>
            </p:cNvPr>
            <p:cNvSpPr txBox="1"/>
            <p:nvPr/>
          </p:nvSpPr>
          <p:spPr>
            <a:xfrm>
              <a:off x="1162941" y="-1017434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4FFF4A76-0653-EFE7-8B54-361A942ED021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201067-7338-128C-A664-CC000216FCE5}"/>
              </a:ext>
            </a:extLst>
          </p:cNvPr>
          <p:cNvGrpSpPr/>
          <p:nvPr/>
        </p:nvGrpSpPr>
        <p:grpSpPr>
          <a:xfrm>
            <a:off x="553320" y="4786417"/>
            <a:ext cx="3066460" cy="707886"/>
            <a:chOff x="443897" y="-718962"/>
            <a:chExt cx="306646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BF4B35-B4EF-C758-034B-05FBD40A5AC8}"/>
                </a:ext>
              </a:extLst>
            </p:cNvPr>
            <p:cNvSpPr txBox="1"/>
            <p:nvPr/>
          </p:nvSpPr>
          <p:spPr>
            <a:xfrm>
              <a:off x="44389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2AA3D6FE-97F9-5BE4-5C7A-39D3FE5EEA90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uiExpand="1" build="p" bldLvl="2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77555" y="690470"/>
            <a:ext cx="50650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cond. true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false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else {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false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= 4;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BDED05-5F4A-EDF3-874F-203258FD5A21}"/>
              </a:ext>
            </a:extLst>
          </p:cNvPr>
          <p:cNvGrpSpPr/>
          <p:nvPr/>
        </p:nvGrpSpPr>
        <p:grpSpPr>
          <a:xfrm>
            <a:off x="4545711" y="613207"/>
            <a:ext cx="2434523" cy="1015663"/>
            <a:chOff x="3332193" y="59757"/>
            <a:chExt cx="2434523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3B6154-1A66-E2A2-5D31-5E86B5EA4D1C}"/>
                </a:ext>
              </a:extLst>
            </p:cNvPr>
            <p:cNvSpPr txBox="1"/>
            <p:nvPr/>
          </p:nvSpPr>
          <p:spPr>
            <a:xfrm>
              <a:off x="3809808" y="59757"/>
              <a:ext cx="1956908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F37440"/>
                  </a:solidFill>
                </a:rPr>
                <a:t>false block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8695C9FD-DE72-8C4B-7EE3-4E1716EEB545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8830A-FCB2-AFC5-C7FB-025FF332E5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7720" y="3695810"/>
            <a:ext cx="6089508" cy="27454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Make the adjustment to the conditional test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C00000"/>
                </a:solidFill>
              </a:rPr>
              <a:t>branch to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the </a:t>
            </a:r>
            <a:r>
              <a:rPr lang="en-US" sz="2200" dirty="0">
                <a:solidFill>
                  <a:srgbClr val="C00000"/>
                </a:solidFill>
              </a:rPr>
              <a:t>false block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When you </a:t>
            </a:r>
            <a:r>
              <a:rPr lang="en-US" sz="2200" dirty="0">
                <a:solidFill>
                  <a:srgbClr val="2C895B"/>
                </a:solidFill>
              </a:rPr>
              <a:t>finish the true block</a:t>
            </a:r>
            <a:r>
              <a:rPr lang="en-US" sz="2200" dirty="0"/>
              <a:t>, you do an </a:t>
            </a:r>
            <a:r>
              <a:rPr lang="en-US" sz="2200" dirty="0">
                <a:solidFill>
                  <a:schemeClr val="accent5"/>
                </a:solidFill>
              </a:rPr>
              <a:t>unconditional branch </a:t>
            </a:r>
            <a:r>
              <a:rPr lang="en-US" sz="2200" dirty="0">
                <a:solidFill>
                  <a:srgbClr val="FF0000"/>
                </a:solidFill>
              </a:rPr>
              <a:t>around </a:t>
            </a:r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FF0000"/>
                </a:solidFill>
              </a:rPr>
              <a:t>false block </a:t>
            </a:r>
            <a:r>
              <a:rPr lang="en-US" sz="2200" i="1" dirty="0">
                <a:solidFill>
                  <a:srgbClr val="2C895B"/>
                </a:solidFill>
              </a:rPr>
              <a:t>falls through </a:t>
            </a:r>
            <a:r>
              <a:rPr lang="en-US" sz="2200" dirty="0">
                <a:solidFill>
                  <a:schemeClr val="tx2"/>
                </a:solidFill>
              </a:rPr>
              <a:t>to the following instructions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2" y="-46187"/>
            <a:ext cx="10515600" cy="715294"/>
          </a:xfrm>
        </p:spPr>
        <p:txBody>
          <a:bodyPr/>
          <a:lstStyle/>
          <a:p>
            <a:r>
              <a:rPr lang="en-US" dirty="0"/>
              <a:t>Program Flow: If with an Else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4A52B-991F-CC46-A791-DA93FC1866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19F94A4-A4B5-8B07-91C7-34C84D50E1A3}"/>
              </a:ext>
            </a:extLst>
          </p:cNvPr>
          <p:cNvSpPr/>
          <p:nvPr/>
        </p:nvSpPr>
        <p:spPr bwMode="auto">
          <a:xfrm>
            <a:off x="7215639" y="374583"/>
            <a:ext cx="4813202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cond. true block */</a:t>
            </a:r>
          </a:p>
          <a:p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Now branch around the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condition false block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 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false block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413D05-39B3-A5FB-2035-417A994EEAD9}"/>
              </a:ext>
            </a:extLst>
          </p:cNvPr>
          <p:cNvGrpSpPr/>
          <p:nvPr/>
        </p:nvGrpSpPr>
        <p:grpSpPr>
          <a:xfrm>
            <a:off x="9519038" y="198221"/>
            <a:ext cx="2280099" cy="1015663"/>
            <a:chOff x="3332193" y="59757"/>
            <a:chExt cx="2280099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080796-6994-EEFC-90C6-0AACCE129A01}"/>
                </a:ext>
              </a:extLst>
            </p:cNvPr>
            <p:cNvSpPr txBox="1"/>
            <p:nvPr/>
          </p:nvSpPr>
          <p:spPr>
            <a:xfrm>
              <a:off x="3809808" y="59757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F37440"/>
                  </a:solidFill>
                </a:rPr>
                <a:t>false block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B03D187-B5B1-CFF4-D225-7EAD90772CBE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U-Turn Arrow 5">
            <a:extLst>
              <a:ext uri="{FF2B5EF4-FFF2-40B4-BE49-F238E27FC236}">
                <a16:creationId xmlns:a16="http://schemas.microsoft.com/office/drawing/2014/main" id="{AC1DD588-503A-5D7E-C829-3E7A76A8ABEE}"/>
              </a:ext>
            </a:extLst>
          </p:cNvPr>
          <p:cNvSpPr/>
          <p:nvPr/>
        </p:nvSpPr>
        <p:spPr>
          <a:xfrm rot="5400000" flipV="1">
            <a:off x="-79128" y="2063238"/>
            <a:ext cx="1849491" cy="882032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3402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E717F658-29D8-9B1A-9125-EE4530B81CCC}"/>
              </a:ext>
            </a:extLst>
          </p:cNvPr>
          <p:cNvSpPr/>
          <p:nvPr/>
        </p:nvSpPr>
        <p:spPr>
          <a:xfrm rot="5400000" flipV="1">
            <a:off x="6138028" y="1916650"/>
            <a:ext cx="2779111" cy="853101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DC3E4242-5C35-6A31-FA82-D9C5C0774E06}"/>
              </a:ext>
            </a:extLst>
          </p:cNvPr>
          <p:cNvSpPr/>
          <p:nvPr/>
        </p:nvSpPr>
        <p:spPr>
          <a:xfrm rot="5400000" flipV="1">
            <a:off x="6628769" y="3668747"/>
            <a:ext cx="1522573" cy="819644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E46880D-9C7C-B0CF-89B4-E6DE8A8C1FF8}"/>
              </a:ext>
            </a:extLst>
          </p:cNvPr>
          <p:cNvSpPr/>
          <p:nvPr/>
        </p:nvSpPr>
        <p:spPr>
          <a:xfrm rot="5400000">
            <a:off x="8911086" y="4572139"/>
            <a:ext cx="452802" cy="223574"/>
          </a:xfrm>
          <a:prstGeom prst="rightArrow">
            <a:avLst>
              <a:gd name="adj1" fmla="val 26646"/>
              <a:gd name="adj2" fmla="val 46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D132F9B3-6E81-78AA-7F27-CD5268A17B6B}"/>
              </a:ext>
            </a:extLst>
          </p:cNvPr>
          <p:cNvSpPr/>
          <p:nvPr/>
        </p:nvSpPr>
        <p:spPr>
          <a:xfrm rot="5400000" flipV="1">
            <a:off x="-132333" y="1227159"/>
            <a:ext cx="1099436" cy="508450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970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4" grpId="0"/>
      <p:bldP spid="18" grpId="0" animBg="1"/>
      <p:bldP spid="6" grpId="0" animBg="1"/>
      <p:bldP spid="7" grpId="0" animBg="1"/>
      <p:bldP spid="8" grpId="0" animBg="1"/>
      <p:bldP spid="1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37" y="325645"/>
            <a:ext cx="10515600" cy="435088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23245" y="2061703"/>
            <a:ext cx="4398476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&lt; r1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1;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3DFE33-17F7-184E-960E-4FCDF4683ACA}"/>
              </a:ext>
            </a:extLst>
          </p:cNvPr>
          <p:cNvGrpSpPr/>
          <p:nvPr/>
        </p:nvGrpSpPr>
        <p:grpSpPr>
          <a:xfrm>
            <a:off x="5666082" y="1558374"/>
            <a:ext cx="5302203" cy="4275534"/>
            <a:chOff x="3553852" y="3701040"/>
            <a:chExt cx="5302203" cy="427553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4404265" y="3701040"/>
              <a:ext cx="4451790" cy="4275534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22DA284-AC15-D44E-80CF-F24B40A9E505}"/>
                </a:ext>
              </a:extLst>
            </p:cNvPr>
            <p:cNvSpPr/>
            <p:nvPr/>
          </p:nvSpPr>
          <p:spPr>
            <a:xfrm>
              <a:off x="3553852" y="5153070"/>
              <a:ext cx="543492" cy="6471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A1C462-E076-D8F8-E975-7270C69D7CFC}"/>
              </a:ext>
            </a:extLst>
          </p:cNvPr>
          <p:cNvSpPr/>
          <p:nvPr/>
        </p:nvSpPr>
        <p:spPr>
          <a:xfrm rot="5400000">
            <a:off x="8602341" y="4604168"/>
            <a:ext cx="420412" cy="460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85796-13D8-3FAB-6C85-F3CD9DE831E6}"/>
              </a:ext>
            </a:extLst>
          </p:cNvPr>
          <p:cNvGrpSpPr/>
          <p:nvPr/>
        </p:nvGrpSpPr>
        <p:grpSpPr>
          <a:xfrm>
            <a:off x="9431073" y="1221058"/>
            <a:ext cx="2269089" cy="1214106"/>
            <a:chOff x="3332193" y="-188048"/>
            <a:chExt cx="2269089" cy="121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9DFA96-7698-1283-516E-1A565EB3922B}"/>
                </a:ext>
              </a:extLst>
            </p:cNvPr>
            <p:cNvSpPr txBox="1"/>
            <p:nvPr/>
          </p:nvSpPr>
          <p:spPr>
            <a:xfrm>
              <a:off x="3798798" y="-188048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&lt; r1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B909E52-10BD-5DAF-093C-4ABF370719DB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FC8E3D-760D-A22A-D37D-E9E1C9085B04}"/>
              </a:ext>
            </a:extLst>
          </p:cNvPr>
          <p:cNvGrpSpPr/>
          <p:nvPr/>
        </p:nvGrpSpPr>
        <p:grpSpPr>
          <a:xfrm>
            <a:off x="1140079" y="1221058"/>
            <a:ext cx="2512014" cy="1287762"/>
            <a:chOff x="466367" y="-718962"/>
            <a:chExt cx="2512014" cy="12877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DC0117-1B81-6B12-3C2A-64B1629BE079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dirty="0">
                  <a:solidFill>
                    <a:srgbClr val="FF0000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A1E570A8-A968-D867-7A80-6D7861E006CD}"/>
                </a:ext>
              </a:extLst>
            </p:cNvPr>
            <p:cNvSpPr/>
            <p:nvPr/>
          </p:nvSpPr>
          <p:spPr>
            <a:xfrm rot="10800000">
              <a:off x="1434153" y="36823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06235B-EA29-D59F-7AF9-717465A7D5CA}"/>
              </a:ext>
            </a:extLst>
          </p:cNvPr>
          <p:cNvGrpSpPr/>
          <p:nvPr/>
        </p:nvGrpSpPr>
        <p:grpSpPr>
          <a:xfrm>
            <a:off x="9241156" y="2568040"/>
            <a:ext cx="2123448" cy="707886"/>
            <a:chOff x="444793" y="-1336048"/>
            <a:chExt cx="2123448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5A6B47-0BB5-1641-D0D5-2EF4449A75D7}"/>
                </a:ext>
              </a:extLst>
            </p:cNvPr>
            <p:cNvSpPr txBox="1"/>
            <p:nvPr/>
          </p:nvSpPr>
          <p:spPr>
            <a:xfrm>
              <a:off x="1180911" y="-1336048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866F9EFB-BEF4-3109-D1FF-5031AA1BD8BE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6282FD-EB61-29E3-EC89-81E865E6E3D1}"/>
              </a:ext>
            </a:extLst>
          </p:cNvPr>
          <p:cNvGrpSpPr/>
          <p:nvPr/>
        </p:nvGrpSpPr>
        <p:grpSpPr>
          <a:xfrm>
            <a:off x="9600230" y="3582075"/>
            <a:ext cx="2126104" cy="707886"/>
            <a:chOff x="-114366" y="-1525952"/>
            <a:chExt cx="21261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7BAC6B-963E-5E64-A7E5-1F6120137CD6}"/>
                </a:ext>
              </a:extLst>
            </p:cNvPr>
            <p:cNvSpPr txBox="1"/>
            <p:nvPr/>
          </p:nvSpPr>
          <p:spPr>
            <a:xfrm>
              <a:off x="624408" y="-15259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98427DD5-A7AE-E450-666B-0CF048326066}"/>
                </a:ext>
              </a:extLst>
            </p:cNvPr>
            <p:cNvSpPr/>
            <p:nvPr/>
          </p:nvSpPr>
          <p:spPr>
            <a:xfrm rot="16200000">
              <a:off x="162159" y="-139353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E8ED879D-CBEF-9ECA-754D-1364BD40C9EE}"/>
              </a:ext>
            </a:extLst>
          </p:cNvPr>
          <p:cNvSpPr/>
          <p:nvPr/>
        </p:nvSpPr>
        <p:spPr>
          <a:xfrm rot="5400000" flipV="1">
            <a:off x="-31644" y="3932420"/>
            <a:ext cx="1910952" cy="91633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5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E7B30F0-7EAA-DE7E-4254-762ECFD9AB5D}"/>
              </a:ext>
            </a:extLst>
          </p:cNvPr>
          <p:cNvSpPr/>
          <p:nvPr/>
        </p:nvSpPr>
        <p:spPr>
          <a:xfrm>
            <a:off x="2234599" y="4721789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DE71D308-BCA0-E6B8-4AD8-A69A9D7072A3}"/>
              </a:ext>
            </a:extLst>
          </p:cNvPr>
          <p:cNvSpPr/>
          <p:nvPr/>
        </p:nvSpPr>
        <p:spPr>
          <a:xfrm rot="5400000" flipV="1">
            <a:off x="6228539" y="2360096"/>
            <a:ext cx="1514835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U-Turn Arrow 29">
            <a:extLst>
              <a:ext uri="{FF2B5EF4-FFF2-40B4-BE49-F238E27FC236}">
                <a16:creationId xmlns:a16="http://schemas.microsoft.com/office/drawing/2014/main" id="{AB0AF67E-52F5-52F9-E7B1-45D37ECD624C}"/>
              </a:ext>
            </a:extLst>
          </p:cNvPr>
          <p:cNvSpPr/>
          <p:nvPr/>
        </p:nvSpPr>
        <p:spPr>
          <a:xfrm rot="5400000" flipV="1">
            <a:off x="5857809" y="3659147"/>
            <a:ext cx="2012870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27" grpId="0" animBg="1"/>
      <p:bldP spid="28" grpId="0" animBg="1"/>
      <p:bldP spid="7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72" y="217108"/>
            <a:ext cx="10515600" cy="435088"/>
          </a:xfrm>
        </p:spPr>
        <p:txBody>
          <a:bodyPr/>
          <a:lstStyle/>
          <a:p>
            <a:r>
              <a:rPr lang="en-US" dirty="0"/>
              <a:t>If with an Else Block order: All These Are Equivalent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814769" y="807893"/>
            <a:ext cx="4667824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 = 1;</a:t>
            </a:r>
          </a:p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now branch around else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/* fall through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A7D109C1-0978-4DFC-E617-088ECD097DBA}"/>
              </a:ext>
            </a:extLst>
          </p:cNvPr>
          <p:cNvSpPr/>
          <p:nvPr/>
        </p:nvSpPr>
        <p:spPr>
          <a:xfrm rot="5400000" flipV="1">
            <a:off x="39015" y="2103699"/>
            <a:ext cx="1787996" cy="98532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F8E11D0D-06F3-5B6D-8E0D-93A3A28C30DE}"/>
              </a:ext>
            </a:extLst>
          </p:cNvPr>
          <p:cNvSpPr/>
          <p:nvPr/>
        </p:nvSpPr>
        <p:spPr>
          <a:xfrm>
            <a:off x="2177299" y="2879233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427A2C-75FF-E6AA-0FF0-184AB154D752}"/>
              </a:ext>
            </a:extLst>
          </p:cNvPr>
          <p:cNvGrpSpPr/>
          <p:nvPr/>
        </p:nvGrpSpPr>
        <p:grpSpPr>
          <a:xfrm>
            <a:off x="6496815" y="762333"/>
            <a:ext cx="5557360" cy="2882027"/>
            <a:chOff x="5884798" y="811792"/>
            <a:chExt cx="5557360" cy="2882027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56033C4-4F24-2845-B5EC-1937E6CCB5D0}"/>
                </a:ext>
              </a:extLst>
            </p:cNvPr>
            <p:cNvSpPr/>
            <p:nvPr/>
          </p:nvSpPr>
          <p:spPr bwMode="auto">
            <a:xfrm>
              <a:off x="6259218" y="811792"/>
              <a:ext cx="5182940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</a:t>
              </a:r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&gt;=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 = 0;</a:t>
              </a:r>
            </a:p>
            <a:p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now branch around else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else {</a:t>
              </a:r>
            </a:p>
            <a:p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 = 1;</a:t>
              </a:r>
            </a:p>
            <a:p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fall through */</a:t>
              </a:r>
            </a:p>
            <a:p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r4 = r2 + r4;</a:t>
              </a:r>
            </a:p>
          </p:txBody>
        </p:sp>
        <p:sp>
          <p:nvSpPr>
            <p:cNvPr id="31" name="U-Turn Arrow 30">
              <a:extLst>
                <a:ext uri="{FF2B5EF4-FFF2-40B4-BE49-F238E27FC236}">
                  <a16:creationId xmlns:a16="http://schemas.microsoft.com/office/drawing/2014/main" id="{155DA7E0-6C83-CA18-CC48-CAB134D31998}"/>
                </a:ext>
              </a:extLst>
            </p:cNvPr>
            <p:cNvSpPr/>
            <p:nvPr/>
          </p:nvSpPr>
          <p:spPr>
            <a:xfrm rot="5400000" flipV="1">
              <a:off x="5609510" y="1981553"/>
              <a:ext cx="1787996" cy="1237420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359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id="{99904324-FC6E-CFA4-E66C-DEF7FA79B7F5}"/>
                </a:ext>
              </a:extLst>
            </p:cNvPr>
            <p:cNvSpPr/>
            <p:nvPr/>
          </p:nvSpPr>
          <p:spPr>
            <a:xfrm>
              <a:off x="7759574" y="2879233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ECEA03-E3DC-0038-76CC-A1949140B6BB}"/>
              </a:ext>
            </a:extLst>
          </p:cNvPr>
          <p:cNvGrpSpPr/>
          <p:nvPr/>
        </p:nvGrpSpPr>
        <p:grpSpPr>
          <a:xfrm>
            <a:off x="6574812" y="3796158"/>
            <a:ext cx="5479362" cy="2945368"/>
            <a:chOff x="5962795" y="3845617"/>
            <a:chExt cx="5479362" cy="2945368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BF376BE-8221-1756-B38D-EC63868B75A8}"/>
                </a:ext>
              </a:extLst>
            </p:cNvPr>
            <p:cNvSpPr/>
            <p:nvPr/>
          </p:nvSpPr>
          <p:spPr bwMode="auto">
            <a:xfrm>
              <a:off x="6382842" y="3845617"/>
              <a:ext cx="5059315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   r2, 0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// around else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fall through */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35" name="Down Arrow 34">
              <a:extLst>
                <a:ext uri="{FF2B5EF4-FFF2-40B4-BE49-F238E27FC236}">
                  <a16:creationId xmlns:a16="http://schemas.microsoft.com/office/drawing/2014/main" id="{4F1275BE-FB05-C3C7-EAFE-334D08AD20BF}"/>
                </a:ext>
              </a:extLst>
            </p:cNvPr>
            <p:cNvSpPr/>
            <p:nvPr/>
          </p:nvSpPr>
          <p:spPr>
            <a:xfrm>
              <a:off x="8673131" y="6024931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U-Turn Arrow 35">
              <a:extLst>
                <a:ext uri="{FF2B5EF4-FFF2-40B4-BE49-F238E27FC236}">
                  <a16:creationId xmlns:a16="http://schemas.microsoft.com/office/drawing/2014/main" id="{4CD67723-6832-9D02-17AF-C827E9200409}"/>
                </a:ext>
              </a:extLst>
            </p:cNvPr>
            <p:cNvSpPr/>
            <p:nvPr/>
          </p:nvSpPr>
          <p:spPr>
            <a:xfrm rot="5400000" flipV="1">
              <a:off x="5815959" y="5165998"/>
              <a:ext cx="1531091" cy="1237420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970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U-Turn Arrow 37">
              <a:extLst>
                <a:ext uri="{FF2B5EF4-FFF2-40B4-BE49-F238E27FC236}">
                  <a16:creationId xmlns:a16="http://schemas.microsoft.com/office/drawing/2014/main" id="{60BB74E0-74C4-3A6E-0899-8D74DDE534B3}"/>
                </a:ext>
              </a:extLst>
            </p:cNvPr>
            <p:cNvSpPr/>
            <p:nvPr/>
          </p:nvSpPr>
          <p:spPr>
            <a:xfrm rot="5400000" flipV="1">
              <a:off x="6314318" y="4311601"/>
              <a:ext cx="1007860" cy="1118054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34314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938ADB-13FA-5D38-A041-9FD26FF7C72A}"/>
              </a:ext>
            </a:extLst>
          </p:cNvPr>
          <p:cNvGrpSpPr/>
          <p:nvPr/>
        </p:nvGrpSpPr>
        <p:grpSpPr>
          <a:xfrm>
            <a:off x="251650" y="3845617"/>
            <a:ext cx="4945492" cy="2952166"/>
            <a:chOff x="251650" y="3845617"/>
            <a:chExt cx="4945492" cy="295216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531272" y="3845617"/>
              <a:ext cx="4451790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3643EBAC-EA3F-7DB5-F811-F43D1D6F26EF}"/>
                </a:ext>
              </a:extLst>
            </p:cNvPr>
            <p:cNvSpPr/>
            <p:nvPr/>
          </p:nvSpPr>
          <p:spPr>
            <a:xfrm>
              <a:off x="2493510" y="6042181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U-Turn Arrow 36">
              <a:extLst>
                <a:ext uri="{FF2B5EF4-FFF2-40B4-BE49-F238E27FC236}">
                  <a16:creationId xmlns:a16="http://schemas.microsoft.com/office/drawing/2014/main" id="{A0849286-90EE-EF41-222F-D733A9BBA2A9}"/>
                </a:ext>
              </a:extLst>
            </p:cNvPr>
            <p:cNvSpPr/>
            <p:nvPr/>
          </p:nvSpPr>
          <p:spPr>
            <a:xfrm rot="5400000">
              <a:off x="2943517" y="4508360"/>
              <a:ext cx="1251270" cy="1047468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77382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A279BF4-915D-52C1-4D05-E06A37ABC5F5}"/>
                </a:ext>
              </a:extLst>
            </p:cNvPr>
            <p:cNvSpPr/>
            <p:nvPr/>
          </p:nvSpPr>
          <p:spPr bwMode="auto">
            <a:xfrm>
              <a:off x="531272" y="3852415"/>
              <a:ext cx="4665870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// around else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6" name="U-Turn Arrow 5">
              <a:extLst>
                <a:ext uri="{FF2B5EF4-FFF2-40B4-BE49-F238E27FC236}">
                  <a16:creationId xmlns:a16="http://schemas.microsoft.com/office/drawing/2014/main" id="{020382B4-7725-BDB5-FEB8-65A110EA5357}"/>
                </a:ext>
              </a:extLst>
            </p:cNvPr>
            <p:cNvSpPr/>
            <p:nvPr/>
          </p:nvSpPr>
          <p:spPr>
            <a:xfrm rot="5400000" flipV="1">
              <a:off x="55918" y="5190142"/>
              <a:ext cx="1678297" cy="1237420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970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3D8EBBF9-E386-47EE-19A5-E08010DF8968}"/>
                </a:ext>
              </a:extLst>
            </p:cNvPr>
            <p:cNvSpPr/>
            <p:nvPr/>
          </p:nvSpPr>
          <p:spPr>
            <a:xfrm>
              <a:off x="2493510" y="6048979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U-Turn Arrow 7">
              <a:extLst>
                <a:ext uri="{FF2B5EF4-FFF2-40B4-BE49-F238E27FC236}">
                  <a16:creationId xmlns:a16="http://schemas.microsoft.com/office/drawing/2014/main" id="{D6EE2F20-253D-5EFE-3A64-278B4D3EE498}"/>
                </a:ext>
              </a:extLst>
            </p:cNvPr>
            <p:cNvSpPr/>
            <p:nvPr/>
          </p:nvSpPr>
          <p:spPr>
            <a:xfrm rot="5400000" flipV="1">
              <a:off x="347318" y="4294529"/>
              <a:ext cx="934902" cy="1126238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40223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AF8E091E-8C42-B0D8-A7F6-40A7CCB1DD81}"/>
              </a:ext>
            </a:extLst>
          </p:cNvPr>
          <p:cNvSpPr/>
          <p:nvPr/>
        </p:nvSpPr>
        <p:spPr>
          <a:xfrm rot="785614">
            <a:off x="5277661" y="3627700"/>
            <a:ext cx="1779310" cy="2187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D90AB2-81BA-BF34-F1A8-D359E55733DD}"/>
              </a:ext>
            </a:extLst>
          </p:cNvPr>
          <p:cNvSpPr txBox="1"/>
          <p:nvPr/>
        </p:nvSpPr>
        <p:spPr>
          <a:xfrm>
            <a:off x="5163993" y="3766926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 test</a:t>
            </a:r>
          </a:p>
          <a:p>
            <a:r>
              <a:rPr lang="en-US" dirty="0">
                <a:solidFill>
                  <a:srgbClr val="FF0000"/>
                </a:solidFill>
              </a:rPr>
              <a:t>swapped blocks</a:t>
            </a:r>
          </a:p>
        </p:txBody>
      </p:sp>
    </p:spTree>
    <p:extLst>
      <p:ext uri="{BB962C8B-B14F-4D97-AF65-F5344CB8AC3E}">
        <p14:creationId xmlns:p14="http://schemas.microsoft.com/office/powerpoint/2010/main" val="13030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98115"/>
            <a:ext cx="10038916" cy="457840"/>
          </a:xfrm>
        </p:spPr>
        <p:txBody>
          <a:bodyPr/>
          <a:lstStyle/>
          <a:p>
            <a:r>
              <a:rPr lang="en-US" sz="2800" dirty="0"/>
              <a:t>Switch Statement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81304" y="1099327"/>
            <a:ext cx="2936581" cy="392715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switch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8169548" y="573023"/>
            <a:ext cx="3758230" cy="60174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Ldefault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Ldefault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6BFB0-B053-A04B-BF97-B8B0EFC8E1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D091AD-7980-CF79-8AD8-9D0C31426994}"/>
              </a:ext>
            </a:extLst>
          </p:cNvPr>
          <p:cNvSpPr/>
          <p:nvPr/>
        </p:nvSpPr>
        <p:spPr bwMode="auto">
          <a:xfrm>
            <a:off x="3954328" y="601301"/>
            <a:ext cx="3758230" cy="6054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.Lblk1: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BDFB7E-FB62-7122-98EB-C5EF41DF3D08}"/>
              </a:ext>
            </a:extLst>
          </p:cNvPr>
          <p:cNvSpPr txBox="1"/>
          <p:nvPr/>
        </p:nvSpPr>
        <p:spPr>
          <a:xfrm>
            <a:off x="3886243" y="132355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Approach 1 – </a:t>
            </a:r>
            <a:r>
              <a:rPr lang="en-US" sz="2400" i="1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75BEA-09D3-FF15-7283-C359F5438891}"/>
              </a:ext>
            </a:extLst>
          </p:cNvPr>
          <p:cNvSpPr txBox="1"/>
          <p:nvPr/>
        </p:nvSpPr>
        <p:spPr>
          <a:xfrm>
            <a:off x="8169548" y="132355"/>
            <a:ext cx="379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Approach 2 – if else equiv.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27889CC-375E-8961-C1C5-AD44920A5C7E}"/>
              </a:ext>
            </a:extLst>
          </p:cNvPr>
          <p:cNvSpPr/>
          <p:nvPr/>
        </p:nvSpPr>
        <p:spPr>
          <a:xfrm>
            <a:off x="5490952" y="2072842"/>
            <a:ext cx="418641" cy="319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9602C-9D25-DA26-FB4A-0052A47CEA11}"/>
              </a:ext>
            </a:extLst>
          </p:cNvPr>
          <p:cNvSpPr txBox="1"/>
          <p:nvPr/>
        </p:nvSpPr>
        <p:spPr>
          <a:xfrm>
            <a:off x="6415370" y="956149"/>
            <a:ext cx="1110895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A0EC236E-BDB4-FD90-9A92-9AB14A7B9E58}"/>
              </a:ext>
            </a:extLst>
          </p:cNvPr>
          <p:cNvSpPr/>
          <p:nvPr/>
        </p:nvSpPr>
        <p:spPr>
          <a:xfrm rot="5400000" flipV="1">
            <a:off x="2969624" y="1932781"/>
            <a:ext cx="2532871" cy="97218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8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9B94E3B1-667B-19CD-FE7D-93B57C77FEB3}"/>
              </a:ext>
            </a:extLst>
          </p:cNvPr>
          <p:cNvSpPr/>
          <p:nvPr/>
        </p:nvSpPr>
        <p:spPr>
          <a:xfrm rot="5400000" flipV="1">
            <a:off x="2625847" y="2762021"/>
            <a:ext cx="2971600" cy="122101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775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5C9BC975-C6FD-A24F-2858-EAEA36EADE51}"/>
              </a:ext>
            </a:extLst>
          </p:cNvPr>
          <p:cNvSpPr/>
          <p:nvPr/>
        </p:nvSpPr>
        <p:spPr>
          <a:xfrm rot="5400000" flipV="1">
            <a:off x="7786171" y="1374198"/>
            <a:ext cx="1384098" cy="94057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82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89FF3EF4-7A3A-440B-1157-F1925F5267A6}"/>
              </a:ext>
            </a:extLst>
          </p:cNvPr>
          <p:cNvSpPr/>
          <p:nvPr/>
        </p:nvSpPr>
        <p:spPr>
          <a:xfrm rot="5400000" flipV="1">
            <a:off x="7695160" y="3401151"/>
            <a:ext cx="1384098" cy="94057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82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8" grpId="0" animBg="1"/>
      <p:bldP spid="3" grpId="0"/>
      <p:bldP spid="9" grpId="0"/>
      <p:bldP spid="4" grpId="0" animBg="1"/>
      <p:bldP spid="19" grpId="0" animBg="1"/>
      <p:bldP spid="7" grpId="0" animBg="1"/>
      <p:bldP spid="12" grpId="0" animBg="1"/>
      <p:bldP spid="18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8295" y="1449187"/>
            <a:ext cx="5067512" cy="494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Do not Branch "Upwards" </a:t>
            </a:r>
            <a:r>
              <a:rPr lang="en-US" sz="2400" dirty="0"/>
              <a:t>unless it is part of a loop (later slides)</a:t>
            </a:r>
          </a:p>
          <a:p>
            <a:r>
              <a:rPr lang="en-US" sz="2400" dirty="0">
                <a:solidFill>
                  <a:srgbClr val="F37440"/>
                </a:solidFill>
              </a:rPr>
              <a:t>If you cannot easily write the equivalent C code for your assembly code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</a:rPr>
              <a:t>you may have code that is harder to read than it should be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Action: </a:t>
            </a:r>
            <a:r>
              <a:rPr lang="en-US" sz="2400" dirty="0">
                <a:solidFill>
                  <a:srgbClr val="00B050"/>
                </a:solidFill>
              </a:rPr>
              <a:t>adjust your assembly code </a:t>
            </a:r>
            <a:r>
              <a:rPr lang="en-US" sz="2400" dirty="0"/>
              <a:t>to have a </a:t>
            </a:r>
            <a:r>
              <a:rPr lang="en-US" sz="2400" dirty="0">
                <a:solidFill>
                  <a:srgbClr val="7030A0"/>
                </a:solidFill>
              </a:rPr>
              <a:t>similar structure as an equivalent version written in C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7" y="464351"/>
            <a:ext cx="10515600" cy="551042"/>
          </a:xfrm>
        </p:spPr>
        <p:txBody>
          <a:bodyPr/>
          <a:lstStyle/>
          <a:p>
            <a:r>
              <a:rPr lang="en-US" dirty="0"/>
              <a:t>Bad Style: Branching Upwards</a:t>
            </a:r>
            <a:br>
              <a:rPr lang="en-US" dirty="0"/>
            </a:br>
            <a:r>
              <a:rPr lang="en-US" dirty="0"/>
              <a:t>(When </a:t>
            </a:r>
            <a:r>
              <a:rPr lang="en-US" dirty="0">
                <a:solidFill>
                  <a:srgbClr val="FF0000"/>
                </a:solidFill>
              </a:rPr>
              <a:t>Not a loop</a:t>
            </a:r>
            <a:r>
              <a:rPr lang="en-US" dirty="0"/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27008" y="231748"/>
            <a:ext cx="3781557" cy="389548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r4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.Lelse1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.Lelse2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.Lelse1: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.Lelse2: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add r4, r3, r2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.Lelse1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5180589" y="1437213"/>
            <a:ext cx="2991371" cy="1616501"/>
          </a:xfrm>
          <a:prstGeom prst="uturnArrow">
            <a:avLst>
              <a:gd name="adj1" fmla="val 3363"/>
              <a:gd name="adj2" fmla="val 6539"/>
              <a:gd name="adj3" fmla="val 20789"/>
              <a:gd name="adj4" fmla="val 42454"/>
              <a:gd name="adj5" fmla="val 5289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6282641" y="1387930"/>
            <a:ext cx="1284994" cy="1297962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413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0C9AC6CD-6FAE-3695-BAB4-302156FFC599}"/>
              </a:ext>
            </a:extLst>
          </p:cNvPr>
          <p:cNvSpPr/>
          <p:nvPr/>
        </p:nvSpPr>
        <p:spPr>
          <a:xfrm rot="5400000" flipV="1">
            <a:off x="6392407" y="763452"/>
            <a:ext cx="666760" cy="131706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038"/>
            </a:avLst>
          </a:prstGeom>
          <a:solidFill>
            <a:srgbClr val="F37440"/>
          </a:solidFill>
          <a:ln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6190035" y="2195224"/>
            <a:ext cx="1284994" cy="148317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729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A079AD06-C5E5-A2FE-1DF4-1A19AF5EE4DC}"/>
              </a:ext>
            </a:extLst>
          </p:cNvPr>
          <p:cNvSpPr/>
          <p:nvPr/>
        </p:nvSpPr>
        <p:spPr>
          <a:xfrm rot="5400000" flipH="1">
            <a:off x="8695624" y="1892603"/>
            <a:ext cx="1686435" cy="113972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0FF22-DB25-07B3-54C4-05672B53E286}"/>
              </a:ext>
            </a:extLst>
          </p:cNvPr>
          <p:cNvSpPr txBox="1"/>
          <p:nvPr/>
        </p:nvSpPr>
        <p:spPr>
          <a:xfrm>
            <a:off x="9078891" y="2116856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Upwards</a:t>
            </a:r>
          </a:p>
          <a:p>
            <a:r>
              <a:rPr lang="en-US" dirty="0">
                <a:solidFill>
                  <a:srgbClr val="FF0000"/>
                </a:solidFill>
              </a:rPr>
              <a:t> branch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68C10A-3E2A-C131-4F43-EACDD76647C5}"/>
              </a:ext>
            </a:extLst>
          </p:cNvPr>
          <p:cNvGrpSpPr/>
          <p:nvPr/>
        </p:nvGrpSpPr>
        <p:grpSpPr>
          <a:xfrm>
            <a:off x="5974430" y="4157240"/>
            <a:ext cx="4307214" cy="2628662"/>
            <a:chOff x="6698330" y="4014365"/>
            <a:chExt cx="4307214" cy="262866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A7ABEBF-AB1A-377B-337B-6028FB15111B}"/>
                </a:ext>
              </a:extLst>
            </p:cNvPr>
            <p:cNvSpPr/>
            <p:nvPr/>
          </p:nvSpPr>
          <p:spPr bwMode="auto">
            <a:xfrm>
              <a:off x="7250908" y="4014365"/>
              <a:ext cx="3754636" cy="262866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r3, r4</a:t>
              </a:r>
            </a:p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beq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.Lelse1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add r4, r3, r2</a:t>
              </a:r>
            </a:p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.Lelse1: 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6" name="U-Turn Arrow 5">
              <a:extLst>
                <a:ext uri="{FF2B5EF4-FFF2-40B4-BE49-F238E27FC236}">
                  <a16:creationId xmlns:a16="http://schemas.microsoft.com/office/drawing/2014/main" id="{4476A8DB-7754-215F-DD8F-748FFA6CC914}"/>
                </a:ext>
              </a:extLst>
            </p:cNvPr>
            <p:cNvSpPr/>
            <p:nvPr/>
          </p:nvSpPr>
          <p:spPr>
            <a:xfrm rot="5400000" flipV="1">
              <a:off x="6648507" y="4573133"/>
              <a:ext cx="1582820" cy="1483174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52038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77FB5482-B15E-5290-1FC7-3BB751C6A908}"/>
                </a:ext>
              </a:extLst>
            </p:cNvPr>
            <p:cNvSpPr/>
            <p:nvPr/>
          </p:nvSpPr>
          <p:spPr>
            <a:xfrm rot="5400000" flipV="1">
              <a:off x="7280211" y="4544066"/>
              <a:ext cx="683811" cy="1297962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34134"/>
              </a:avLst>
            </a:prstGeom>
            <a:solidFill>
              <a:srgbClr val="F37440"/>
            </a:solidFill>
            <a:ln>
              <a:solidFill>
                <a:srgbClr val="F37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C2CA1D-BA9A-E707-5BE7-E26DB0F95F56}"/>
              </a:ext>
            </a:extLst>
          </p:cNvPr>
          <p:cNvGrpSpPr/>
          <p:nvPr/>
        </p:nvGrpSpPr>
        <p:grpSpPr>
          <a:xfrm>
            <a:off x="9078891" y="376918"/>
            <a:ext cx="2705917" cy="1938992"/>
            <a:chOff x="-694179" y="-2042335"/>
            <a:chExt cx="2705917" cy="19389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3B7D7B-C6D7-78E9-A767-A0917DEB4214}"/>
                </a:ext>
              </a:extLst>
            </p:cNvPr>
            <p:cNvSpPr txBox="1"/>
            <p:nvPr/>
          </p:nvSpPr>
          <p:spPr>
            <a:xfrm>
              <a:off x="624408" y="-2042335"/>
              <a:ext cx="1387330" cy="19389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eliminate this branch</a:t>
              </a:r>
            </a:p>
            <a:p>
              <a:r>
                <a:rPr lang="en-US" sz="2000" dirty="0">
                  <a:solidFill>
                    <a:srgbClr val="00B050"/>
                  </a:solidFill>
                </a:rPr>
                <a:t>replace with fall through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1D5D9F4E-60DA-CE6E-B7F9-F6FCD3ABE205}"/>
                </a:ext>
              </a:extLst>
            </p:cNvPr>
            <p:cNvSpPr/>
            <p:nvPr/>
          </p:nvSpPr>
          <p:spPr>
            <a:xfrm rot="16200000">
              <a:off x="-127747" y="-1683441"/>
              <a:ext cx="165098" cy="1297961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AF1A5F-D4E4-3BD4-C7DF-4841FA1476A8}"/>
              </a:ext>
            </a:extLst>
          </p:cNvPr>
          <p:cNvGrpSpPr/>
          <p:nvPr/>
        </p:nvGrpSpPr>
        <p:grpSpPr>
          <a:xfrm>
            <a:off x="9951715" y="2755534"/>
            <a:ext cx="2126104" cy="1015663"/>
            <a:chOff x="-114366" y="-1525952"/>
            <a:chExt cx="2126104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15B25D-175A-A9B9-F265-B24956C368EB}"/>
                </a:ext>
              </a:extLst>
            </p:cNvPr>
            <p:cNvSpPr txBox="1"/>
            <p:nvPr/>
          </p:nvSpPr>
          <p:spPr>
            <a:xfrm>
              <a:off x="624408" y="-1525952"/>
              <a:ext cx="1387330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eliminate this branch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F71A832F-3803-F4E3-1712-EFCAD337517D}"/>
                </a:ext>
              </a:extLst>
            </p:cNvPr>
            <p:cNvSpPr/>
            <p:nvPr/>
          </p:nvSpPr>
          <p:spPr>
            <a:xfrm rot="16200000">
              <a:off x="162159" y="-139353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043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542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985411" y="4988357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3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149151"/>
            <a:ext cx="2379549" cy="1631216"/>
            <a:chOff x="3332193" y="-520471"/>
            <a:chExt cx="23795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52194" y="-520471"/>
              <a:ext cx="1859548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054B5C0-2D13-8DA3-6F68-16D2D1184A39}"/>
              </a:ext>
            </a:extLst>
          </p:cNvPr>
          <p:cNvSpPr/>
          <p:nvPr/>
        </p:nvSpPr>
        <p:spPr>
          <a:xfrm rot="5400000" flipV="1">
            <a:off x="5420222" y="2976979"/>
            <a:ext cx="2249225" cy="119976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6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F1D4E06-F7E5-A2D4-23D0-2E9D7345A089}"/>
              </a:ext>
            </a:extLst>
          </p:cNvPr>
          <p:cNvSpPr/>
          <p:nvPr/>
        </p:nvSpPr>
        <p:spPr>
          <a:xfrm rot="5400000" flipV="1">
            <a:off x="6223499" y="3524061"/>
            <a:ext cx="1022946" cy="97583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353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0F53BDD-6985-1D43-888E-41C7565C5140}"/>
              </a:ext>
            </a:extLst>
          </p:cNvPr>
          <p:cNvSpPr/>
          <p:nvPr/>
        </p:nvSpPr>
        <p:spPr bwMode="auto">
          <a:xfrm>
            <a:off x="1496270" y="564461"/>
            <a:ext cx="683965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</a:t>
            </a:r>
            <a:endParaRPr lang="en-US" alt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otherwise fall through do the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r1, r2, 1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now fall through to mov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r3, r1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06C6F2A-A9E1-618E-512D-9DE518CAD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828941"/>
              </p:ext>
            </p:extLst>
          </p:nvPr>
        </p:nvGraphicFramePr>
        <p:xfrm>
          <a:off x="576548" y="3022473"/>
          <a:ext cx="5683410" cy="100589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9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9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982812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A2B9AB-7921-3D1B-42E2-07F808BCD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015" y="4119308"/>
            <a:ext cx="10683969" cy="26264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How to implement a </a:t>
            </a:r>
            <a:r>
              <a:rPr lang="en-US" sz="2000" b="1" dirty="0">
                <a:solidFill>
                  <a:srgbClr val="0070C0"/>
                </a:solidFill>
              </a:rPr>
              <a:t>branch/loop guard in CSE30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Use a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instruction to set the condition bits</a:t>
            </a:r>
          </a:p>
          <a:p>
            <a:pPr marL="35401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Follow the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with one or more variants of the </a:t>
            </a:r>
            <a:r>
              <a:rPr lang="en-US" sz="2000" b="1" u="sng" dirty="0">
                <a:solidFill>
                  <a:schemeClr val="accent1"/>
                </a:solidFill>
              </a:rPr>
              <a:t>conditional</a:t>
            </a:r>
            <a:r>
              <a:rPr lang="en-US" sz="2000" b="1" dirty="0">
                <a:solidFill>
                  <a:schemeClr val="accent1"/>
                </a:solidFill>
              </a:rPr>
              <a:t> branch instruction</a:t>
            </a:r>
            <a:r>
              <a:rPr lang="en-US" sz="2000" dirty="0"/>
              <a:t> 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Conditional branch instructions </a:t>
            </a:r>
            <a:r>
              <a:rPr lang="en-US" sz="1800" dirty="0"/>
              <a:t>if evaluate to true (based on the flags set by the </a:t>
            </a:r>
            <a:r>
              <a:rPr lang="en-US" sz="1800" dirty="0" err="1"/>
              <a:t>cmp</a:t>
            </a:r>
            <a:r>
              <a:rPr lang="en-US" sz="1800" dirty="0"/>
              <a:t>) the next instruction will the one at the branch label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Otherwise,</a:t>
            </a:r>
            <a:r>
              <a:rPr lang="en-US" sz="2000" dirty="0"/>
              <a:t> execution </a:t>
            </a:r>
            <a:r>
              <a:rPr lang="en-US" sz="2000" dirty="0">
                <a:solidFill>
                  <a:srgbClr val="F37440"/>
                </a:solidFill>
              </a:rPr>
              <a:t>falls through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F37440"/>
                </a:solidFill>
              </a:rPr>
              <a:t>the instruction that immediately follows the branch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/>
              <a:t>You may have </a:t>
            </a:r>
            <a:r>
              <a:rPr lang="en-US" sz="2000" dirty="0">
                <a:solidFill>
                  <a:srgbClr val="FF0000"/>
                </a:solidFill>
              </a:rPr>
              <a:t>one or more </a:t>
            </a:r>
            <a:r>
              <a:rPr lang="en-US" sz="2000" dirty="0">
                <a:solidFill>
                  <a:srgbClr val="2C895B"/>
                </a:solidFill>
              </a:rPr>
              <a:t>conditional branches </a:t>
            </a:r>
            <a:r>
              <a:rPr lang="en-US" sz="2000" dirty="0"/>
              <a:t>after a single </a:t>
            </a:r>
            <a:r>
              <a:rPr lang="en-US" sz="2000" dirty="0" err="1"/>
              <a:t>cmp</a:t>
            </a:r>
            <a:r>
              <a:rPr lang="en-US" sz="2000" dirty="0"/>
              <a:t>/</a:t>
            </a:r>
            <a:r>
              <a:rPr lang="en-US" sz="2000" dirty="0" err="1"/>
              <a:t>cmm</a:t>
            </a:r>
            <a:endParaRPr lang="en-US" sz="20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2F19797-8FFF-3434-F338-6C5DE7339138}"/>
              </a:ext>
            </a:extLst>
          </p:cNvPr>
          <p:cNvSpPr/>
          <p:nvPr/>
        </p:nvSpPr>
        <p:spPr bwMode="auto">
          <a:xfrm>
            <a:off x="6321521" y="3146934"/>
            <a:ext cx="4727549" cy="7284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       </a:t>
            </a:r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r3 – r4</a:t>
            </a:r>
          </a:p>
          <a:p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r3 != r4 sets Z = 0</a:t>
            </a: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39ED1C39-AF19-3FEA-3554-E1B5E955D602}"/>
              </a:ext>
            </a:extLst>
          </p:cNvPr>
          <p:cNvSpPr/>
          <p:nvPr/>
        </p:nvSpPr>
        <p:spPr>
          <a:xfrm rot="5400000" flipV="1">
            <a:off x="902075" y="847414"/>
            <a:ext cx="1323830" cy="1839948"/>
          </a:xfrm>
          <a:prstGeom prst="uturnArrow">
            <a:avLst>
              <a:gd name="adj1" fmla="val 4843"/>
              <a:gd name="adj2" fmla="val 6823"/>
              <a:gd name="adj3" fmla="val 25965"/>
              <a:gd name="adj4" fmla="val 43750"/>
              <a:gd name="adj5" fmla="val 52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6F77E-4226-507E-A1DF-48C2C8D4E288}"/>
              </a:ext>
            </a:extLst>
          </p:cNvPr>
          <p:cNvSpPr/>
          <p:nvPr/>
        </p:nvSpPr>
        <p:spPr bwMode="auto">
          <a:xfrm>
            <a:off x="8445872" y="1043103"/>
            <a:ext cx="2870129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(r3 != r4)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+ 1;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r1;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36F865-E395-EA3D-B7B9-CFA551A5F85B}"/>
              </a:ext>
            </a:extLst>
          </p:cNvPr>
          <p:cNvGrpSpPr/>
          <p:nvPr/>
        </p:nvGrpSpPr>
        <p:grpSpPr>
          <a:xfrm>
            <a:off x="4616785" y="657096"/>
            <a:ext cx="2022862" cy="400110"/>
            <a:chOff x="906642" y="-718962"/>
            <a:chExt cx="2022862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F13460-90F2-1647-BBC2-7124D4E3F068}"/>
                </a:ext>
              </a:extLst>
            </p:cNvPr>
            <p:cNvSpPr txBox="1"/>
            <p:nvPr/>
          </p:nvSpPr>
          <p:spPr>
            <a:xfrm>
              <a:off x="1205955" y="-718962"/>
              <a:ext cx="172354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" name="Up Arrow 5">
              <a:extLst>
                <a:ext uri="{FF2B5EF4-FFF2-40B4-BE49-F238E27FC236}">
                  <a16:creationId xmlns:a16="http://schemas.microsoft.com/office/drawing/2014/main" id="{1C1D430E-B764-E03F-F566-79548426EBEB}"/>
                </a:ext>
              </a:extLst>
            </p:cNvPr>
            <p:cNvSpPr/>
            <p:nvPr/>
          </p:nvSpPr>
          <p:spPr>
            <a:xfrm rot="16200000">
              <a:off x="1006977" y="-673241"/>
              <a:ext cx="98643" cy="2993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642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uiExpand="1" build="p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930154"/>
            <a:ext cx="2572797" cy="1339696"/>
            <a:chOff x="-108196" y="2752683"/>
            <a:chExt cx="2572797" cy="13396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5747" y="2752683"/>
              <a:ext cx="209885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01483" y="2421044"/>
            <a:ext cx="2621089" cy="1015663"/>
            <a:chOff x="-273490" y="3034696"/>
            <a:chExt cx="2621089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248745" y="3034696"/>
              <a:ext cx="209885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>
              <a:off x="-273490" y="3295980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E79AA5F1-8991-7342-8718-1BF02E15C9A1}"/>
              </a:ext>
            </a:extLst>
          </p:cNvPr>
          <p:cNvSpPr/>
          <p:nvPr/>
        </p:nvSpPr>
        <p:spPr>
          <a:xfrm rot="5400000" flipV="1">
            <a:off x="4298871" y="2995944"/>
            <a:ext cx="2689608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1D02AB3-DE20-3FED-4C7E-05A256C55418}"/>
              </a:ext>
            </a:extLst>
          </p:cNvPr>
          <p:cNvSpPr/>
          <p:nvPr/>
        </p:nvSpPr>
        <p:spPr>
          <a:xfrm rot="5400000" flipV="1">
            <a:off x="4942897" y="347723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90D3D4C9-DDD3-A4D6-71F3-D514707320EF}"/>
              </a:ext>
            </a:extLst>
          </p:cNvPr>
          <p:cNvSpPr/>
          <p:nvPr/>
        </p:nvSpPr>
        <p:spPr>
          <a:xfrm rot="5400000">
            <a:off x="8305952" y="3866901"/>
            <a:ext cx="1380799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3" grpId="0" animBg="1"/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611842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531582" y="1716059"/>
            <a:ext cx="4529708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549601" y="1796943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8923674" y="2661683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50A3BA5-4379-4BBC-D790-6EE569D20651}"/>
              </a:ext>
            </a:extLst>
          </p:cNvPr>
          <p:cNvSpPr/>
          <p:nvPr/>
        </p:nvSpPr>
        <p:spPr>
          <a:xfrm rot="5400000" flipV="1">
            <a:off x="5735696" y="3353276"/>
            <a:ext cx="1591772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5417789-1955-AB79-B11E-F18D1ABB377C}"/>
              </a:ext>
            </a:extLst>
          </p:cNvPr>
          <p:cNvSpPr/>
          <p:nvPr/>
        </p:nvSpPr>
        <p:spPr>
          <a:xfrm rot="5400000" flipV="1">
            <a:off x="5823717" y="254257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484730" y="1594326"/>
            <a:ext cx="4566727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383772" y="2739051"/>
            <a:ext cx="4661323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26441" y="1680648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250789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A767F4D6-3EF9-F21D-F934-4D6D0630B0F2}"/>
              </a:ext>
            </a:extLst>
          </p:cNvPr>
          <p:cNvSpPr/>
          <p:nvPr/>
        </p:nvSpPr>
        <p:spPr>
          <a:xfrm rot="5400000" flipV="1">
            <a:off x="5536480" y="3316890"/>
            <a:ext cx="1902454" cy="1413677"/>
          </a:xfrm>
          <a:prstGeom prst="uturnArrow">
            <a:avLst>
              <a:gd name="adj1" fmla="val 3769"/>
              <a:gd name="adj2" fmla="val 6539"/>
              <a:gd name="adj3" fmla="val 20789"/>
              <a:gd name="adj4" fmla="val 42454"/>
              <a:gd name="adj5" fmla="val 718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3587977D-50F2-F6AD-A24F-EFDE1F1E3228}"/>
              </a:ext>
            </a:extLst>
          </p:cNvPr>
          <p:cNvSpPr/>
          <p:nvPr/>
        </p:nvSpPr>
        <p:spPr>
          <a:xfrm rot="5400000" flipV="1">
            <a:off x="5735391" y="2441653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60D71879-9C38-DE5A-B282-F5272AF5FD61}"/>
              </a:ext>
            </a:extLst>
          </p:cNvPr>
          <p:cNvSpPr/>
          <p:nvPr/>
        </p:nvSpPr>
        <p:spPr>
          <a:xfrm rot="5400000">
            <a:off x="9026623" y="4062141"/>
            <a:ext cx="1380799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" grpId="0" animBg="1"/>
      <p:bldP spid="4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6"/>
            <a:ext cx="11701067" cy="3926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  <a:endParaRPr lang="en-US" sz="22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1033246" y="5099201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3446221" y="477364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297430" y="4759109"/>
            <a:ext cx="4714747" cy="1803056"/>
            <a:chOff x="6188010" y="4605435"/>
            <a:chExt cx="4714747" cy="180305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581405" y="4605435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604869" y="377856"/>
            <a:ext cx="333447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844762" y="1020699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931510" y="722311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959044" y="1620281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682724" y="3202632"/>
            <a:ext cx="2793397" cy="354514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668939" y="3805056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6045311" y="3629688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986578" y="5344498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570708" y="4509349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996337" y="4054954"/>
            <a:ext cx="264516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1199547" y="1415843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9218978" y="961598"/>
            <a:ext cx="1609724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10101014" y="544140"/>
            <a:ext cx="1826764" cy="707886"/>
            <a:chOff x="4754529" y="4562340"/>
            <a:chExt cx="182676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56234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5036912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443E6-0152-3361-8BE5-19FB68EF5866}"/>
              </a:ext>
            </a:extLst>
          </p:cNvPr>
          <p:cNvGrpSpPr/>
          <p:nvPr/>
        </p:nvGrpSpPr>
        <p:grpSpPr>
          <a:xfrm>
            <a:off x="6096000" y="4309656"/>
            <a:ext cx="2159490" cy="795527"/>
            <a:chOff x="6254361" y="3542047"/>
            <a:chExt cx="2159490" cy="7955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DBACB-0F19-31A7-35CA-BE0602DDBEB7}"/>
                </a:ext>
              </a:extLst>
            </p:cNvPr>
            <p:cNvSpPr txBox="1"/>
            <p:nvPr/>
          </p:nvSpPr>
          <p:spPr>
            <a:xfrm>
              <a:off x="6254361" y="3629688"/>
              <a:ext cx="1212173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if </a:t>
              </a:r>
              <a:r>
                <a:rPr lang="en-US" sz="2000" dirty="0" err="1">
                  <a:solidFill>
                    <a:schemeClr val="accent1"/>
                  </a:solidFill>
                </a:rPr>
                <a:t>stmt</a:t>
              </a:r>
              <a:r>
                <a:rPr lang="en-US" sz="2000" dirty="0">
                  <a:solidFill>
                    <a:schemeClr val="accent1"/>
                  </a:solidFill>
                </a:rPr>
                <a:t>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E1A49802-479A-73C9-85C9-0FE25675BF6F}"/>
                </a:ext>
              </a:extLst>
            </p:cNvPr>
            <p:cNvSpPr/>
            <p:nvPr/>
          </p:nvSpPr>
          <p:spPr>
            <a:xfrm rot="5400000" flipH="1">
              <a:off x="7776451" y="3533910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E95614B-AC2A-625E-8F34-F11E8EA91AAD}"/>
                </a:ext>
              </a:extLst>
            </p:cNvPr>
            <p:cNvSpPr/>
            <p:nvPr/>
          </p:nvSpPr>
          <p:spPr>
            <a:xfrm>
              <a:off x="8211550" y="354204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0" grpId="0" animBg="1"/>
      <p:bldP spid="32" grpId="0" animBg="1"/>
      <p:bldP spid="28" grpId="0" animBg="1"/>
      <p:bldP spid="29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986810" y="76400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774611" y="129932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86810" y="3429000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343504" y="92236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5376930" y="99558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5399230" y="181694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79678" y="3648734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48519" y="4562340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77195" y="5374196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949289" y="157435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69519" y="4128504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593455" y="144965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64" grpId="0" animBg="1"/>
      <p:bldP spid="17" grpId="0"/>
      <p:bldP spid="56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F70E383-A3C8-D54D-A029-70D74E7926B8}"/>
              </a:ext>
            </a:extLst>
          </p:cNvPr>
          <p:cNvGrpSpPr/>
          <p:nvPr/>
        </p:nvGrpSpPr>
        <p:grpSpPr>
          <a:xfrm>
            <a:off x="5444263" y="386520"/>
            <a:ext cx="6624289" cy="2628662"/>
            <a:chOff x="2912960" y="422591"/>
            <a:chExt cx="6624289" cy="2628662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C8052A2-13F7-8247-8362-1AE4DFD13651}"/>
                </a:ext>
              </a:extLst>
            </p:cNvPr>
            <p:cNvSpPr/>
            <p:nvPr/>
          </p:nvSpPr>
          <p:spPr bwMode="auto">
            <a:xfrm>
              <a:off x="6603979" y="422591"/>
              <a:ext cx="2933270" cy="262866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r1, 0</a:t>
              </a: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	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block code</a:t>
              </a: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r1, r1, 1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b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1AB225BC-1966-8E41-A3C9-CCBD0E70D91D}"/>
                </a:ext>
              </a:extLst>
            </p:cNvPr>
            <p:cNvSpPr/>
            <p:nvPr/>
          </p:nvSpPr>
          <p:spPr>
            <a:xfrm>
              <a:off x="2912960" y="1855305"/>
              <a:ext cx="1005823" cy="5575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1889" y="2697886"/>
            <a:ext cx="5281618" cy="39595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513373" y="1536112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94DF87-AA91-7A41-A094-48D3BA727D62}"/>
              </a:ext>
            </a:extLst>
          </p:cNvPr>
          <p:cNvGrpSpPr/>
          <p:nvPr/>
        </p:nvGrpSpPr>
        <p:grpSpPr>
          <a:xfrm>
            <a:off x="8826603" y="3212335"/>
            <a:ext cx="3245114" cy="3278039"/>
            <a:chOff x="8798063" y="3536395"/>
            <a:chExt cx="3245114" cy="327803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706E79A-8EBD-A241-9BC3-666617D2E9E6}"/>
                </a:ext>
              </a:extLst>
            </p:cNvPr>
            <p:cNvSpPr/>
            <p:nvPr/>
          </p:nvSpPr>
          <p:spPr bwMode="auto">
            <a:xfrm>
              <a:off x="8798063" y="3869066"/>
              <a:ext cx="3245114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r1, 0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block code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r1, r1, 1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BE183A-BD3D-1A41-937A-376A0A9ED824}"/>
                </a:ext>
              </a:extLst>
            </p:cNvPr>
            <p:cNvSpPr txBox="1"/>
            <p:nvPr/>
          </p:nvSpPr>
          <p:spPr>
            <a:xfrm>
              <a:off x="10390172" y="3536395"/>
              <a:ext cx="1508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Alternative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1017505" y="623613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412881" y="666203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110775" y="669277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740111" y="1991926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911678" y="497464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54164" y="3551105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33152" y="5102971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6336016" y="1169242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348300" y="4035957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978298" y="5524400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9963" y="4631652"/>
            <a:ext cx="5534647" cy="18792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  <a:p>
            <a:r>
              <a:rPr lang="en-US" dirty="0">
                <a:solidFill>
                  <a:srgbClr val="FF0000"/>
                </a:solidFill>
              </a:rPr>
              <a:t>Do not branch into the middle of a loop</a:t>
            </a:r>
            <a:r>
              <a:rPr lang="en-US" dirty="0"/>
              <a:t>, this is hard to read and is prone to errors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8944E4-BB63-7FA4-CB86-ACCEC3E1F6ED}"/>
              </a:ext>
            </a:extLst>
          </p:cNvPr>
          <p:cNvGrpSpPr/>
          <p:nvPr/>
        </p:nvGrpSpPr>
        <p:grpSpPr>
          <a:xfrm>
            <a:off x="5884333" y="95561"/>
            <a:ext cx="5956410" cy="6682442"/>
            <a:chOff x="6121409" y="0"/>
            <a:chExt cx="5956410" cy="668244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4B9F323-1204-F356-3F9B-BA9DA43534F9}"/>
                </a:ext>
              </a:extLst>
            </p:cNvPr>
            <p:cNvSpPr/>
            <p:nvPr/>
          </p:nvSpPr>
          <p:spPr bwMode="auto">
            <a:xfrm>
              <a:off x="6480855" y="0"/>
              <a:ext cx="5596964" cy="668244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r3, 0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r3, 10	// loop guard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Lendfor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r0, 0</a:t>
              </a:r>
            </a:p>
            <a:p>
              <a:endPara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r0, r0, r1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r1, r1, 1</a:t>
              </a:r>
            </a:p>
            <a:p>
              <a:endPara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  // loop guard</a:t>
              </a:r>
            </a:p>
            <a:p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0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fall through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r2, r2, r1 </a:t>
              </a:r>
            </a:p>
            <a:p>
              <a:endPara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r3, r3, 1 // loop iteration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b 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Lendfor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r5, r0</a:t>
              </a:r>
            </a:p>
          </p:txBody>
        </p:sp>
        <p:sp>
          <p:nvSpPr>
            <p:cNvPr id="11" name="U-Turn Arrow 10">
              <a:extLst>
                <a:ext uri="{FF2B5EF4-FFF2-40B4-BE49-F238E27FC236}">
                  <a16:creationId xmlns:a16="http://schemas.microsoft.com/office/drawing/2014/main" id="{C5294C25-3E79-9E46-4E5E-80B056787D13}"/>
                </a:ext>
              </a:extLst>
            </p:cNvPr>
            <p:cNvSpPr/>
            <p:nvPr/>
          </p:nvSpPr>
          <p:spPr>
            <a:xfrm rot="5400000" flipH="1" flipV="1">
              <a:off x="5941755" y="2821755"/>
              <a:ext cx="1621926" cy="835743"/>
            </a:xfrm>
            <a:prstGeom prst="uturnArrow">
              <a:avLst>
                <a:gd name="adj1" fmla="val 4865"/>
                <a:gd name="adj2" fmla="val 7510"/>
                <a:gd name="adj3" fmla="val 20789"/>
                <a:gd name="adj4" fmla="val 42454"/>
                <a:gd name="adj5" fmla="val 436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U-Turn Arrow 13">
              <a:extLst>
                <a:ext uri="{FF2B5EF4-FFF2-40B4-BE49-F238E27FC236}">
                  <a16:creationId xmlns:a16="http://schemas.microsoft.com/office/drawing/2014/main" id="{2E8498B2-AB69-45F8-EE43-0F6AB87B08D5}"/>
                </a:ext>
              </a:extLst>
            </p:cNvPr>
            <p:cNvSpPr/>
            <p:nvPr/>
          </p:nvSpPr>
          <p:spPr>
            <a:xfrm rot="5400000" flipH="1" flipV="1">
              <a:off x="3971118" y="2654791"/>
              <a:ext cx="5349762" cy="1049180"/>
            </a:xfrm>
            <a:prstGeom prst="uturnArrow">
              <a:avLst>
                <a:gd name="adj1" fmla="val 4865"/>
                <a:gd name="adj2" fmla="val 7510"/>
                <a:gd name="adj3" fmla="val 20789"/>
                <a:gd name="adj4" fmla="val 42454"/>
                <a:gd name="adj5" fmla="val 62999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397" y="1405966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you </a:t>
            </a:r>
            <a:r>
              <a:rPr lang="en-US" sz="2400" dirty="0">
                <a:solidFill>
                  <a:srgbClr val="FF0000"/>
                </a:solidFill>
              </a:rPr>
              <a:t>branch into the middle of a loop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1"/>
            <a:ext cx="11987939" cy="551042"/>
          </a:xfrm>
        </p:spPr>
        <p:txBody>
          <a:bodyPr/>
          <a:lstStyle/>
          <a:p>
            <a:r>
              <a:rPr lang="en-US" dirty="0"/>
              <a:t>Keep loops Properly Nested: </a:t>
            </a:r>
            <a:br>
              <a:rPr lang="en-US" dirty="0"/>
            </a:br>
            <a:r>
              <a:rPr lang="en-US" dirty="0"/>
              <a:t>	Do not branch into the middle of a loop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417840" y="1344817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138871" y="2315437"/>
            <a:ext cx="2240163" cy="1468325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203837" y="3677160"/>
            <a:ext cx="2962111" cy="98504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54021" y="4466604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9769-5D6D-478E-11B9-18B7F7C41555}"/>
              </a:ext>
            </a:extLst>
          </p:cNvPr>
          <p:cNvSpPr txBox="1"/>
          <p:nvPr/>
        </p:nvSpPr>
        <p:spPr>
          <a:xfrm>
            <a:off x="3029477" y="4186061"/>
            <a:ext cx="38291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practice: branch into loop body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A3782-544B-1015-065C-CD5AAAC97F48}"/>
              </a:ext>
            </a:extLst>
          </p:cNvPr>
          <p:cNvSpPr/>
          <p:nvPr/>
        </p:nvSpPr>
        <p:spPr>
          <a:xfrm rot="10800000">
            <a:off x="10141528" y="5650736"/>
            <a:ext cx="350997" cy="1353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5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1.06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2727E5-5B15-724E-826E-36ABEDEC895F}"/>
              </a:ext>
            </a:extLst>
          </p:cNvPr>
          <p:cNvSpPr txBox="1">
            <a:spLocks/>
          </p:cNvSpPr>
          <p:nvPr/>
        </p:nvSpPr>
        <p:spPr>
          <a:xfrm>
            <a:off x="3556084" y="2212429"/>
            <a:ext cx="4689091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16 – November 10, 2022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3832850" y="1427672"/>
            <a:ext cx="4135559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Aarch32 Assembly – Part 2</a:t>
            </a:r>
          </a:p>
        </p:txBody>
      </p:sp>
    </p:spTree>
    <p:extLst>
      <p:ext uri="{BB962C8B-B14F-4D97-AF65-F5344CB8AC3E}">
        <p14:creationId xmlns:p14="http://schemas.microsoft.com/office/powerpoint/2010/main" val="59648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0664759" cy="715294"/>
          </a:xfrm>
        </p:spPr>
        <p:txBody>
          <a:bodyPr/>
          <a:lstStyle/>
          <a:p>
            <a:r>
              <a:rPr lang="en-US" dirty="0"/>
              <a:t>Examples: Guards (Conditional Tests) and their Inverse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497779"/>
              </p:ext>
            </p:extLst>
          </p:nvPr>
        </p:nvGraphicFramePr>
        <p:xfrm>
          <a:off x="1500711" y="1472463"/>
          <a:ext cx="7620720" cy="374923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957280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4663440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"Inverse"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098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532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To Registers – 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2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 (1's Compliment Copy)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0x11111111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1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99127" y="3024637"/>
            <a:ext cx="8377382" cy="35375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&amp; versus &amp;&amp;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versus ~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Booelan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44339"/>
              </p:ext>
            </p:extLst>
          </p:nvPr>
        </p:nvGraphicFramePr>
        <p:xfrm>
          <a:off x="1099127" y="1251619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5182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Rd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045140"/>
              </p:ext>
            </p:extLst>
          </p:nvPr>
        </p:nvGraphicFramePr>
        <p:xfrm>
          <a:off x="311217" y="3928100"/>
          <a:ext cx="11479730" cy="2722246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 Clear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each bit in Op2 that is a 1, the same bit in R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, is cleared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&amp; ~b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bic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~Op2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0698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41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9728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clears it            (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b &amp; ~c;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353625"/>
              </p:ext>
            </p:extLst>
          </p:nvPr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8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67382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505421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6885190" y="2578000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</a:t>
            </a:r>
          </a:p>
        </p:txBody>
      </p:sp>
    </p:spTree>
    <p:extLst>
      <p:ext uri="{BB962C8B-B14F-4D97-AF65-F5344CB8AC3E}">
        <p14:creationId xmlns:p14="http://schemas.microsoft.com/office/powerpoint/2010/main" val="227894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315672" y="749769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660196" y="3232991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24880" y="2483985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613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365842" y="632781"/>
            <a:ext cx="5235968" cy="5929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b="1" u="sng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located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located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8AB42-1CC0-B340-B15B-25F18A4E1E0C}"/>
              </a:ext>
            </a:extLst>
          </p:cNvPr>
          <p:cNvSpPr txBox="1"/>
          <p:nvPr/>
        </p:nvSpPr>
        <p:spPr>
          <a:xfrm>
            <a:off x="2465534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58975-0B25-F64F-BD5E-F71D752ACC52}"/>
              </a:ext>
            </a:extLst>
          </p:cNvPr>
          <p:cNvSpPr txBox="1"/>
          <p:nvPr/>
        </p:nvSpPr>
        <p:spPr>
          <a:xfrm>
            <a:off x="3792784" y="799881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0B5B0-2BFE-004E-BDC1-8CE82CF52B58}"/>
              </a:ext>
            </a:extLst>
          </p:cNvPr>
          <p:cNvSpPr txBox="1"/>
          <p:nvPr/>
        </p:nvSpPr>
        <p:spPr>
          <a:xfrm>
            <a:off x="1088073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cond</a:t>
            </a:r>
            <a:endParaRPr lang="en-US" sz="2000" b="1" dirty="0">
              <a:solidFill>
                <a:schemeClr val="tx2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209720"/>
              </p:ext>
            </p:extLst>
          </p:nvPr>
        </p:nvGraphicFramePr>
        <p:xfrm>
          <a:off x="5759403" y="999936"/>
          <a:ext cx="6318416" cy="531811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≥ ("Higher or Same") or Carry Set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BLO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&lt; ("Lower") or Carry Clear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&gt; ("Higher")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 &amp;&amp; 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8509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≤ ("Lower or Same")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 || 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0969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BVC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 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(BAL)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559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16" y="157154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 </a:t>
            </a:r>
            <a:r>
              <a:rPr lang="en-US" dirty="0"/>
              <a:t>versus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Bit Clear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185143" y="1064042"/>
            <a:ext cx="5905599" cy="2293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0C64BF7-600D-4F7C-51FD-42AD3E8E71E9}"/>
              </a:ext>
            </a:extLst>
          </p:cNvPr>
          <p:cNvGrpSpPr/>
          <p:nvPr/>
        </p:nvGrpSpPr>
        <p:grpSpPr>
          <a:xfrm>
            <a:off x="6278808" y="24598"/>
            <a:ext cx="5501387" cy="3378107"/>
            <a:chOff x="6244432" y="216249"/>
            <a:chExt cx="5501387" cy="337810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ABC1DFA-9D8C-8879-D213-8F93CC6D0ED5}"/>
                </a:ext>
              </a:extLst>
            </p:cNvPr>
            <p:cNvGrpSpPr/>
            <p:nvPr/>
          </p:nvGrpSpPr>
          <p:grpSpPr>
            <a:xfrm>
              <a:off x="6244432" y="216249"/>
              <a:ext cx="5501387" cy="3378107"/>
              <a:chOff x="6298331" y="3701395"/>
              <a:chExt cx="5501387" cy="3378107"/>
            </a:xfrm>
          </p:grpSpPr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3025578-CEAD-1E7D-D4FF-78DB54A53B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8331" y="3701395"/>
                <a:ext cx="5501387" cy="33781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4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Example: force only bit 5 to 0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DATA: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r2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and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MASK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: r3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0xff ff ff </a:t>
                </a:r>
                <a:r>
                  <a:rPr lang="en-US" sz="2000" dirty="0" err="1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df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RSLT: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 = r2 &amp; 0xffffffdf; // In C</a:t>
                </a:r>
                <a:endPara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FB571692-613B-7F68-DA69-B351C6B67BAB}"/>
                  </a:ext>
                </a:extLst>
              </p:cNvPr>
              <p:cNvCxnSpPr/>
              <p:nvPr/>
            </p:nvCxnSpPr>
            <p:spPr>
              <a:xfrm>
                <a:off x="8933235" y="5560863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DF1FDA4E-CE18-831C-2898-5DB239056985}"/>
                  </a:ext>
                </a:extLst>
              </p:cNvPr>
              <p:cNvCxnSpPr/>
              <p:nvPr/>
            </p:nvCxnSpPr>
            <p:spPr>
              <a:xfrm>
                <a:off x="9309370" y="5531681"/>
                <a:ext cx="0" cy="690663"/>
              </a:xfrm>
              <a:prstGeom prst="straightConnector1">
                <a:avLst/>
              </a:prstGeom>
              <a:ln w="31750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6FE4449-918B-2C6C-FBE1-D68D62B2D7A5}"/>
                  </a:ext>
                </a:extLst>
              </p:cNvPr>
              <p:cNvCxnSpPr/>
              <p:nvPr/>
            </p:nvCxnSpPr>
            <p:spPr>
              <a:xfrm>
                <a:off x="8933235" y="4584789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90B71C7-6F05-609B-93AF-9D44C18D7E4A}"/>
                  </a:ext>
                </a:extLst>
              </p:cNvPr>
              <p:cNvCxnSpPr/>
              <p:nvPr/>
            </p:nvCxnSpPr>
            <p:spPr>
              <a:xfrm>
                <a:off x="9309370" y="4555607"/>
                <a:ext cx="0" cy="690663"/>
              </a:xfrm>
              <a:prstGeom prst="straightConnector1">
                <a:avLst/>
              </a:prstGeom>
              <a:ln w="31750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2E066AD-BEBF-4A0E-ED6A-6A77CA80918B}"/>
                  </a:ext>
                </a:extLst>
              </p:cNvPr>
              <p:cNvSpPr txBox="1"/>
              <p:nvPr/>
            </p:nvSpPr>
            <p:spPr>
              <a:xfrm>
                <a:off x="9309370" y="5656901"/>
                <a:ext cx="1454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forces to a 0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F824E921-62B7-D977-F7F8-D6DF38F886A6}"/>
                  </a:ext>
                </a:extLst>
              </p:cNvPr>
              <p:cNvCxnSpPr/>
              <p:nvPr/>
            </p:nvCxnSpPr>
            <p:spPr>
              <a:xfrm>
                <a:off x="8054136" y="5573768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914C40A0-7ABD-9E77-79EF-6C7FAD343463}"/>
                  </a:ext>
                </a:extLst>
              </p:cNvPr>
              <p:cNvCxnSpPr/>
              <p:nvPr/>
            </p:nvCxnSpPr>
            <p:spPr>
              <a:xfrm>
                <a:off x="8430271" y="5544586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49271CFE-D991-C6E3-4793-17089C573467}"/>
                  </a:ext>
                </a:extLst>
              </p:cNvPr>
              <p:cNvCxnSpPr/>
              <p:nvPr/>
            </p:nvCxnSpPr>
            <p:spPr>
              <a:xfrm>
                <a:off x="8054136" y="4597694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AA7BFB4-C56E-ED5C-B0F1-E6CE4CB9BDB6}"/>
                  </a:ext>
                </a:extLst>
              </p:cNvPr>
              <p:cNvCxnSpPr/>
              <p:nvPr/>
            </p:nvCxnSpPr>
            <p:spPr>
              <a:xfrm>
                <a:off x="8430271" y="4568512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115ED0-D86D-95A2-E0E4-6A980CEB536A}"/>
                  </a:ext>
                </a:extLst>
              </p:cNvPr>
              <p:cNvSpPr txBox="1"/>
              <p:nvPr/>
            </p:nvSpPr>
            <p:spPr>
              <a:xfrm>
                <a:off x="6599891" y="5705251"/>
                <a:ext cx="1326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unchanged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CC9495-3AE5-A1ED-1785-12083FBF9557}"/>
                </a:ext>
              </a:extLst>
            </p:cNvPr>
            <p:cNvSpPr txBox="1"/>
            <p:nvPr/>
          </p:nvSpPr>
          <p:spPr>
            <a:xfrm>
              <a:off x="9658718" y="735528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77: 01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1 0111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DA494B-B555-178F-88EC-A0584BA47A9E}"/>
              </a:ext>
            </a:extLst>
          </p:cNvPr>
          <p:cNvSpPr txBox="1">
            <a:spLocks/>
          </p:cNvSpPr>
          <p:nvPr/>
        </p:nvSpPr>
        <p:spPr>
          <a:xfrm>
            <a:off x="68654" y="3972760"/>
            <a:ext cx="6108768" cy="19742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clear specific bits which are 1 in a mask, 0 bits in the mask are unchanged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~r3;  // in 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bic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3C8D238-B90C-16AF-5573-7BD4005D8CD8}"/>
              </a:ext>
            </a:extLst>
          </p:cNvPr>
          <p:cNvGrpSpPr/>
          <p:nvPr/>
        </p:nvGrpSpPr>
        <p:grpSpPr>
          <a:xfrm>
            <a:off x="6278808" y="3434394"/>
            <a:ext cx="5753075" cy="3378106"/>
            <a:chOff x="6324496" y="3438515"/>
            <a:chExt cx="5753075" cy="337810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8E90B28-7ABB-5A4C-1768-B45491DE342D}"/>
                </a:ext>
              </a:extLst>
            </p:cNvPr>
            <p:cNvCxnSpPr/>
            <p:nvPr/>
          </p:nvCxnSpPr>
          <p:spPr>
            <a:xfrm>
              <a:off x="9255471" y="507823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A21A9F3-61D9-2CD3-884B-6E616504FF76}"/>
                </a:ext>
              </a:extLst>
            </p:cNvPr>
            <p:cNvCxnSpPr/>
            <p:nvPr/>
          </p:nvCxnSpPr>
          <p:spPr>
            <a:xfrm>
              <a:off x="9631606" y="504904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908CEC6-1A86-0CA1-DCCC-05EEE0196202}"/>
                </a:ext>
              </a:extLst>
            </p:cNvPr>
            <p:cNvCxnSpPr/>
            <p:nvPr/>
          </p:nvCxnSpPr>
          <p:spPr>
            <a:xfrm>
              <a:off x="9255471" y="410215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309F7FB-1589-CC0E-759C-AAAEB3E56BB1}"/>
                </a:ext>
              </a:extLst>
            </p:cNvPr>
            <p:cNvCxnSpPr/>
            <p:nvPr/>
          </p:nvCxnSpPr>
          <p:spPr>
            <a:xfrm>
              <a:off x="9631606" y="407297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485A8E-E83D-B1EE-923D-2EED819556E9}"/>
                </a:ext>
              </a:extLst>
            </p:cNvPr>
            <p:cNvSpPr txBox="1"/>
            <p:nvPr/>
          </p:nvSpPr>
          <p:spPr>
            <a:xfrm>
              <a:off x="9631606" y="517426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88B5BCC-017E-8CF1-FF3D-EC4E8CF88E7D}"/>
                </a:ext>
              </a:extLst>
            </p:cNvPr>
            <p:cNvCxnSpPr/>
            <p:nvPr/>
          </p:nvCxnSpPr>
          <p:spPr>
            <a:xfrm>
              <a:off x="8376372" y="509113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FC35F6A-D71A-439B-C8B2-8F051665F881}"/>
                </a:ext>
              </a:extLst>
            </p:cNvPr>
            <p:cNvCxnSpPr/>
            <p:nvPr/>
          </p:nvCxnSpPr>
          <p:spPr>
            <a:xfrm>
              <a:off x="8752507" y="506195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8D3CFE5-03B1-A923-AD2E-B2DABE2B4F9F}"/>
                </a:ext>
              </a:extLst>
            </p:cNvPr>
            <p:cNvCxnSpPr/>
            <p:nvPr/>
          </p:nvCxnSpPr>
          <p:spPr>
            <a:xfrm>
              <a:off x="8376372" y="411506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963D455-6916-DFB9-B475-04350DCA409C}"/>
                </a:ext>
              </a:extLst>
            </p:cNvPr>
            <p:cNvCxnSpPr/>
            <p:nvPr/>
          </p:nvCxnSpPr>
          <p:spPr>
            <a:xfrm>
              <a:off x="8752507" y="408588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0A429E-1AE4-65C6-97DE-A2B56DB2A649}"/>
                </a:ext>
              </a:extLst>
            </p:cNvPr>
            <p:cNvSpPr txBox="1"/>
            <p:nvPr/>
          </p:nvSpPr>
          <p:spPr>
            <a:xfrm>
              <a:off x="6922127" y="522261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98CFE3-1E40-274E-7D41-97C7D82020D6}"/>
                </a:ext>
              </a:extLst>
            </p:cNvPr>
            <p:cNvGrpSpPr/>
            <p:nvPr/>
          </p:nvGrpSpPr>
          <p:grpSpPr>
            <a:xfrm>
              <a:off x="6324496" y="3438515"/>
              <a:ext cx="5753075" cy="3378106"/>
              <a:chOff x="6324496" y="3278711"/>
              <a:chExt cx="5753075" cy="3378106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060BB56-D57B-845A-117B-4AAFF241B1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24496" y="3278711"/>
                <a:ext cx="5753075" cy="337810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4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cs typeface="Courier New" panose="02070309020205020404" pitchFamily="49" charset="0"/>
                  </a:rPr>
                  <a:t>clear bit 5 to a 0 without changing the other bits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DATA: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r2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 err="1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bic</a:t>
                </a:r>
                <a:endPara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MASK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: r3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 00 00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RSLT: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57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 = r2 &amp; ~0x00000020;  // in C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AC1B2D-0F7F-9092-DC84-2CBD13A4AF0E}"/>
                  </a:ext>
                </a:extLst>
              </p:cNvPr>
              <p:cNvSpPr txBox="1"/>
              <p:nvPr/>
            </p:nvSpPr>
            <p:spPr>
              <a:xfrm>
                <a:off x="9597717" y="4174375"/>
                <a:ext cx="2159566" cy="7078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r3: 00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2000" dirty="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0 0000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~r3: 11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  <a:r>
                  <a:rPr lang="en-US" sz="2000" dirty="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1 1111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826A6FF-E3D7-F5AE-8550-B2ADB022464C}"/>
                </a:ext>
              </a:extLst>
            </p:cNvPr>
            <p:cNvCxnSpPr/>
            <p:nvPr/>
          </p:nvCxnSpPr>
          <p:spPr>
            <a:xfrm>
              <a:off x="8951045" y="529197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8FF3BEA-2214-5CAE-738C-D24F02914F33}"/>
                </a:ext>
              </a:extLst>
            </p:cNvPr>
            <p:cNvCxnSpPr/>
            <p:nvPr/>
          </p:nvCxnSpPr>
          <p:spPr>
            <a:xfrm>
              <a:off x="9265741" y="52919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D7452DC-22AB-5A8F-A931-2C9A6AE2520E}"/>
                </a:ext>
              </a:extLst>
            </p:cNvPr>
            <p:cNvCxnSpPr/>
            <p:nvPr/>
          </p:nvCxnSpPr>
          <p:spPr>
            <a:xfrm>
              <a:off x="8951045" y="431544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3361EAC-24D2-3BBB-41E4-780449A6F6F7}"/>
                </a:ext>
              </a:extLst>
            </p:cNvPr>
            <p:cNvCxnSpPr/>
            <p:nvPr/>
          </p:nvCxnSpPr>
          <p:spPr>
            <a:xfrm>
              <a:off x="9255471" y="427335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31B627-518A-C8A3-1074-47AA68F985E7}"/>
                </a:ext>
              </a:extLst>
            </p:cNvPr>
            <p:cNvSpPr txBox="1"/>
            <p:nvPr/>
          </p:nvSpPr>
          <p:spPr>
            <a:xfrm>
              <a:off x="9451062" y="5358935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clears bit 5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BE138DF-BF8A-45C8-0DB4-CCC215E894AB}"/>
                </a:ext>
              </a:extLst>
            </p:cNvPr>
            <p:cNvCxnSpPr/>
            <p:nvPr/>
          </p:nvCxnSpPr>
          <p:spPr>
            <a:xfrm>
              <a:off x="8080301" y="529197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5B17DE0-13FB-5EC6-A314-1173C83A0E35}"/>
                </a:ext>
              </a:extLst>
            </p:cNvPr>
            <p:cNvCxnSpPr/>
            <p:nvPr/>
          </p:nvCxnSpPr>
          <p:spPr>
            <a:xfrm>
              <a:off x="8531435" y="529197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13C9408-0E0D-38FF-A1CF-C805503F96BB}"/>
                </a:ext>
              </a:extLst>
            </p:cNvPr>
            <p:cNvCxnSpPr/>
            <p:nvPr/>
          </p:nvCxnSpPr>
          <p:spPr>
            <a:xfrm>
              <a:off x="8150980" y="431544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AF422C7-F568-5E26-337C-A5C724D0436C}"/>
                </a:ext>
              </a:extLst>
            </p:cNvPr>
            <p:cNvCxnSpPr/>
            <p:nvPr/>
          </p:nvCxnSpPr>
          <p:spPr>
            <a:xfrm>
              <a:off x="8533990" y="431544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69367C-8405-FBA6-FDE9-916468AA98DB}"/>
                </a:ext>
              </a:extLst>
            </p:cNvPr>
            <p:cNvSpPr txBox="1"/>
            <p:nvPr/>
          </p:nvSpPr>
          <p:spPr>
            <a:xfrm>
              <a:off x="6482878" y="5383285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7E41ACC-9D67-0222-2FF4-8742E2F8F361}"/>
              </a:ext>
            </a:extLst>
          </p:cNvPr>
          <p:cNvSpPr txBox="1"/>
          <p:nvPr/>
        </p:nvSpPr>
        <p:spPr>
          <a:xfrm>
            <a:off x="9607386" y="1536981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11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1 1111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4F504-2CF5-D81E-4314-5034D54BCB1B}"/>
              </a:ext>
            </a:extLst>
          </p:cNvPr>
          <p:cNvSpPr txBox="1"/>
          <p:nvPr/>
        </p:nvSpPr>
        <p:spPr>
          <a:xfrm>
            <a:off x="9639438" y="2483981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57: 01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1 0111</a:t>
            </a:r>
          </a:p>
        </p:txBody>
      </p:sp>
    </p:spTree>
    <p:extLst>
      <p:ext uri="{BB962C8B-B14F-4D97-AF65-F5344CB8AC3E}">
        <p14:creationId xmlns:p14="http://schemas.microsoft.com/office/powerpoint/2010/main" val="57849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551864" y="1228122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769231" y="3290838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645221" y="2372999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8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561143" y="857487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59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64222" y="2213273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5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362-B16A-5D4D-929A-065D91C2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8" y="161915"/>
            <a:ext cx="10515600" cy="326715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098046"/>
              </p:ext>
            </p:extLst>
          </p:nvPr>
        </p:nvGraphicFramePr>
        <p:xfrm>
          <a:off x="69273" y="2401933"/>
          <a:ext cx="12053453" cy="396239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4920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Syntax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 x &lt;&lt; n;</a:t>
                      </a:r>
                      <a:endParaRPr lang="en-US" sz="2400" dirty="0">
                        <a:solidFill>
                          <a:srgbClr val="00B05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LSL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LSL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&lt;&lt;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&lt;&lt;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Zero fills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shift: 0 - 31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unsigned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x &gt;&gt; n;</a:t>
                      </a:r>
                      <a:endParaRPr lang="en-US" sz="1800" dirty="0">
                        <a:solidFill>
                          <a:srgbClr val="00B05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LSR 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LSR 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&gt;&gt;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&gt;&gt;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Zero fills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shift: 1 - 32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Arithmetic Shift Right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x &gt;&gt; n;</a:t>
                      </a:r>
                      <a:endParaRPr lang="en-US" sz="1800" dirty="0">
                        <a:solidFill>
                          <a:srgbClr val="00B05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ASR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ASR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&gt;&gt;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&gt;&gt;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Sign extends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shift: 1 - 32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unsigned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x = (x&gt;&gt;n)|(x&lt;&lt;(32-n)) ; </a:t>
                      </a:r>
                      <a:endParaRPr lang="en-US" sz="2000" dirty="0">
                        <a:solidFill>
                          <a:srgbClr val="00B05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right rotate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rot: 0 - 31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7956196" y="3012789"/>
            <a:ext cx="4104731" cy="3316236"/>
            <a:chOff x="7930405" y="1813123"/>
            <a:chExt cx="4104731" cy="331623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1125" y="1813123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0405" y="2755460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710" y="3510413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1133" y="4347292"/>
              <a:ext cx="3108619" cy="782067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6F35-AC0F-CD46-B18E-AF28104F48C1}"/>
              </a:ext>
            </a:extLst>
          </p:cNvPr>
          <p:cNvGrpSpPr/>
          <p:nvPr/>
        </p:nvGrpSpPr>
        <p:grpSpPr>
          <a:xfrm>
            <a:off x="286816" y="465383"/>
            <a:ext cx="5582408" cy="1878518"/>
            <a:chOff x="209950" y="457200"/>
            <a:chExt cx="5582408" cy="187851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94EA85-36FC-F14D-B2FA-2F4E7B7378A7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C9CBF-F78B-9C47-8487-58E0FA2BDA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A4A246-486E-1D49-90B6-982CEB9FE77E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5CDDC7B-E048-8B4D-AF7B-7787696DF0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12E8D-0615-3C4B-BFBC-1B3A2CEB0875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02050A-387D-4543-8F97-6A90F46966B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D4AE29E-C2BC-354A-8988-1BFA100C922F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4D259-FC4C-7440-945C-1D91CC6EC1CD}"/>
              </a:ext>
            </a:extLst>
          </p:cNvPr>
          <p:cNvSpPr txBox="1"/>
          <p:nvPr/>
        </p:nvSpPr>
        <p:spPr>
          <a:xfrm>
            <a:off x="3444852" y="577492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B08E82-19D5-C345-8E39-2D12DC87F4FF}"/>
              </a:ext>
            </a:extLst>
          </p:cNvPr>
          <p:cNvSpPr txBox="1"/>
          <p:nvPr/>
        </p:nvSpPr>
        <p:spPr>
          <a:xfrm>
            <a:off x="2600933" y="575768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37EA491-2E5B-CE47-9794-A8FA4CB75E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3721" y="935458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10C8C97-6D46-8F48-9342-44A9DBEE8AA6}"/>
              </a:ext>
            </a:extLst>
          </p:cNvPr>
          <p:cNvSpPr txBox="1"/>
          <p:nvPr/>
        </p:nvSpPr>
        <p:spPr>
          <a:xfrm>
            <a:off x="2322450" y="1303086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B7B8AE-3469-7642-AA30-F827BAB0C087}"/>
              </a:ext>
            </a:extLst>
          </p:cNvPr>
          <p:cNvSpPr txBox="1"/>
          <p:nvPr/>
        </p:nvSpPr>
        <p:spPr>
          <a:xfrm>
            <a:off x="901279" y="1805792"/>
            <a:ext cx="4093573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const5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ABAEB-3BDF-4949-AAA3-F8378499B4C2}"/>
              </a:ext>
            </a:extLst>
          </p:cNvPr>
          <p:cNvGrpSpPr/>
          <p:nvPr/>
        </p:nvGrpSpPr>
        <p:grpSpPr>
          <a:xfrm>
            <a:off x="6417388" y="454491"/>
            <a:ext cx="5557196" cy="1889410"/>
            <a:chOff x="6417388" y="454491"/>
            <a:chExt cx="5557196" cy="188941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A63F1AF-BD9C-C141-9B65-44A162435970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C1347B-4BD2-4E49-95AF-6D5E75402D1F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BBDCBD-D29C-C543-AA5F-1F5CC6F260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4CB93B4-7EBA-814D-A9A7-0FA09E2FC65A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6071613-F5E4-AC4E-ADCB-90D0414DD2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001FDE5-6D88-944D-AFB2-27963F218641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394C034-2661-6245-A817-520CF75AFBB3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8E6F9C6-3FA1-8A40-BCBA-B1C66A7E9AF4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C503FB-2FBE-5E49-84CC-5DEAFA92C15E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5532784-9B63-B740-8047-246691436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627DE8-5F0C-CA4B-A005-A1996298F179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7EB093-0AEE-2B48-9655-BE4A7E1FBA60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7E0C89-4C38-F34F-B941-3C473A19C05B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494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compiler</a:t>
                </a:r>
              </a:p>
              <a:p>
                <a:pPr lvl="1"/>
                <a:r>
                  <a:rPr lang="en-US" sz="2200" dirty="0" err="1">
                    <a:solidFill>
                      <a:srgbClr val="0070C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</a:t>
            </a:r>
            <a:r>
              <a:rPr lang="en-US" dirty="0">
                <a:solidFill>
                  <a:srgbClr val="00B050"/>
                </a:solidFill>
              </a:rPr>
              <a:t>(there is no arithmetic shift left)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6777389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 (see the sign extend)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7989554" y="3075829"/>
            <a:ext cx="3663946" cy="2831730"/>
            <a:chOff x="854288" y="3916170"/>
            <a:chExt cx="3663946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572049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positive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428054" y="3132829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neg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B016D4-A8D4-57E2-F635-C95E8E18E54A}"/>
              </a:ext>
            </a:extLst>
          </p:cNvPr>
          <p:cNvSpPr/>
          <p:nvPr/>
        </p:nvSpPr>
        <p:spPr bwMode="auto">
          <a:xfrm>
            <a:off x="533578" y="5937846"/>
            <a:ext cx="3073276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0xab ab ab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93208D-F02D-8993-CFE3-B86630985343}"/>
              </a:ext>
            </a:extLst>
          </p:cNvPr>
          <p:cNvSpPr/>
          <p:nvPr/>
        </p:nvSpPr>
        <p:spPr bwMode="auto">
          <a:xfrm>
            <a:off x="8631973" y="5937846"/>
            <a:ext cx="3021527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83A73F-503C-1085-AA05-FB22C7EB2719}"/>
              </a:ext>
            </a:extLst>
          </p:cNvPr>
          <p:cNvSpPr/>
          <p:nvPr/>
        </p:nvSpPr>
        <p:spPr bwMode="auto">
          <a:xfrm>
            <a:off x="3593227" y="3300194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-1)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neg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B24FA-F461-01DF-3966-3FA66CDF07C0}"/>
              </a:ext>
            </a:extLst>
          </p:cNvPr>
          <p:cNvSpPr/>
          <p:nvPr/>
        </p:nvSpPr>
        <p:spPr bwMode="auto">
          <a:xfrm>
            <a:off x="4916278" y="5112233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0)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pos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07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8064"/>
            <a:ext cx="12031578" cy="435088"/>
          </a:xfrm>
        </p:spPr>
        <p:txBody>
          <a:bodyPr/>
          <a:lstStyle/>
          <a:p>
            <a:r>
              <a:rPr lang="en-US" dirty="0"/>
              <a:t>Eliminate unnecessary branches and labels: use </a:t>
            </a:r>
            <a:r>
              <a:rPr lang="en-US" dirty="0">
                <a:solidFill>
                  <a:srgbClr val="2C895B"/>
                </a:solidFill>
              </a:rPr>
              <a:t>Fall Throughs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F4F492-B801-9646-3C1C-990E19881781}"/>
              </a:ext>
            </a:extLst>
          </p:cNvPr>
          <p:cNvSpPr/>
          <p:nvPr/>
        </p:nvSpPr>
        <p:spPr bwMode="auto">
          <a:xfrm>
            <a:off x="1734447" y="1740120"/>
            <a:ext cx="804988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     .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needed, slows code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	r1, r2, r3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1FB6CC-423C-6876-3BF6-4482AD14DC9F}"/>
              </a:ext>
            </a:extLst>
          </p:cNvPr>
          <p:cNvGrpSpPr/>
          <p:nvPr/>
        </p:nvGrpSpPr>
        <p:grpSpPr>
          <a:xfrm>
            <a:off x="1757908" y="3429000"/>
            <a:ext cx="8002965" cy="1600475"/>
            <a:chOff x="7624416" y="-393013"/>
            <a:chExt cx="8002965" cy="16004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0B76B8-C40C-D79C-421B-56CC1D3D0C0F}"/>
                </a:ext>
              </a:extLst>
            </p:cNvPr>
            <p:cNvSpPr txBox="1"/>
            <p:nvPr/>
          </p:nvSpPr>
          <p:spPr>
            <a:xfrm>
              <a:off x="11783765" y="7133"/>
              <a:ext cx="384361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Use fall-through!</a:t>
              </a:r>
            </a:p>
            <a:p>
              <a:pPr algn="ctr"/>
              <a:r>
                <a:rPr lang="en-US" sz="2400" dirty="0"/>
                <a:t> </a:t>
              </a:r>
              <a:r>
                <a:rPr lang="en-US" sz="2400" b="1" dirty="0">
                  <a:solidFill>
                    <a:srgbClr val="2C895B"/>
                  </a:solidFill>
                </a:rPr>
                <a:t>do not </a:t>
              </a:r>
              <a:r>
                <a:rPr lang="en-US" sz="2400" dirty="0">
                  <a:solidFill>
                    <a:srgbClr val="2C895B"/>
                  </a:solidFill>
                </a:rPr>
                <a:t>branch to a Label on the </a:t>
              </a:r>
              <a:r>
                <a:rPr lang="en-US" sz="2400" b="1" dirty="0">
                  <a:solidFill>
                    <a:srgbClr val="2C895B"/>
                  </a:solidFill>
                </a:rPr>
                <a:t>next statement</a:t>
              </a:r>
              <a:r>
                <a:rPr lang="en-US" sz="2400" dirty="0">
                  <a:solidFill>
                    <a:srgbClr val="2C895B"/>
                  </a:solidFill>
                </a:rPr>
                <a:t>!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69AF51-3279-108F-4F1F-ABE12E967362}"/>
                </a:ext>
              </a:extLst>
            </p:cNvPr>
            <p:cNvSpPr/>
            <p:nvPr/>
          </p:nvSpPr>
          <p:spPr bwMode="auto">
            <a:xfrm>
              <a:off x="7624416" y="119646"/>
              <a:ext cx="4028250" cy="85510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	r1, r2, r3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C33CD37-4588-C616-5278-7183FE8EDFFA}"/>
                </a:ext>
              </a:extLst>
            </p:cNvPr>
            <p:cNvSpPr/>
            <p:nvPr/>
          </p:nvSpPr>
          <p:spPr>
            <a:xfrm rot="5400000">
              <a:off x="9222663" y="-317066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2454D465-9932-05F4-4DFC-81B16E852687}"/>
              </a:ext>
            </a:extLst>
          </p:cNvPr>
          <p:cNvSpPr/>
          <p:nvPr/>
        </p:nvSpPr>
        <p:spPr>
          <a:xfrm rot="5400000" flipV="1">
            <a:off x="1896642" y="1841878"/>
            <a:ext cx="435088" cy="142852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381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4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PA8</a:t>
            </a:r>
          </a:p>
        </p:txBody>
      </p:sp>
    </p:spTree>
    <p:extLst>
      <p:ext uri="{BB962C8B-B14F-4D97-AF65-F5344CB8AC3E}">
        <p14:creationId xmlns:p14="http://schemas.microsoft.com/office/powerpoint/2010/main" val="147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70933"/>
            <a:chOff x="271969" y="4699467"/>
            <a:chExt cx="11203724" cy="21709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828914" y="2976020"/>
              <a:ext cx="155803" cy="6257421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813581" y="5316765"/>
              <a:ext cx="285172" cy="1705302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069520" y="6224069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3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9045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186726"/>
              </p:ext>
            </p:extLst>
          </p:nvPr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70935"/>
              </p:ext>
            </p:extLst>
          </p:nvPr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557331"/>
              </p:ext>
            </p:extLst>
          </p:nvPr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052871"/>
              </p:ext>
            </p:extLst>
          </p:nvPr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543489"/>
              </p:ext>
            </p:extLst>
          </p:nvPr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21107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76FF9F-59C3-5B1E-1454-95446D758E0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CB964F-FE00-FDC8-7963-397A92C4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6270517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E3688-E48F-E6D7-1E3A-B05B1D99F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024" y="2274068"/>
            <a:ext cx="6589501" cy="165778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1D128-32B5-D6A2-998A-E105703EE9D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5644" y="747277"/>
            <a:ext cx="11543640" cy="1468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Aarch32 provides only 8-bits for specifying an immediate constant value</a:t>
            </a:r>
          </a:p>
          <a:p>
            <a:r>
              <a:rPr lang="en-US" dirty="0"/>
              <a:t>Without "rotation" immediate values are limited to the range of positive 0-255 </a:t>
            </a:r>
          </a:p>
          <a:p>
            <a:r>
              <a:rPr lang="en-US" dirty="0"/>
              <a:t>Imm8 expands to 32 bits and does a rotate right to achieve additional constant values (YUCK)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09F5D-DA77-3AC0-8F05-EDC3040E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986586" cy="627239"/>
          </a:xfrm>
        </p:spPr>
        <p:txBody>
          <a:bodyPr/>
          <a:lstStyle/>
          <a:p>
            <a:r>
              <a:rPr lang="en-US" dirty="0"/>
              <a:t>How are I – Type Constants Encoded in the instruction?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9A0BB-8AFA-7241-2C26-E79035245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9559" y="2241679"/>
            <a:ext cx="3049725" cy="1056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C4F37-2CE3-755E-BF44-66C776366D39}"/>
              </a:ext>
            </a:extLst>
          </p:cNvPr>
          <p:cNvSpPr txBox="1"/>
          <p:nvPr/>
        </p:nvSpPr>
        <p:spPr>
          <a:xfrm>
            <a:off x="8945018" y="3241535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positions to</a:t>
            </a:r>
          </a:p>
          <a:p>
            <a:r>
              <a:rPr lang="en-US" b="1" dirty="0">
                <a:solidFill>
                  <a:srgbClr val="0070C0"/>
                </a:solidFill>
              </a:rPr>
              <a:t>rotate X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9C50C-F2C5-8EA9-5833-F7C2D7ECC79F}"/>
              </a:ext>
            </a:extLst>
          </p:cNvPr>
          <p:cNvSpPr txBox="1"/>
          <p:nvPr/>
        </p:nvSpPr>
        <p:spPr>
          <a:xfrm>
            <a:off x="10496271" y="3234808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167193-1E13-2DF8-4E8E-030ED0BD7CD7}"/>
              </a:ext>
            </a:extLst>
          </p:cNvPr>
          <p:cNvGraphicFramePr>
            <a:graphicFrameLocks noGrp="1"/>
          </p:cNvGraphicFramePr>
          <p:nvPr/>
        </p:nvGraphicFramePr>
        <p:xfrm>
          <a:off x="484447" y="4091392"/>
          <a:ext cx="112231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5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rot4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constant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dirty="0">
                          <a:solidFill>
                            <a:srgbClr val="F3753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endParaRPr lang="en-US" sz="2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 (2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00 0000 0000 0000 0000 0000 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b="1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55543D4C-8ED8-06B8-B068-EDC6EA2AD6CB}"/>
              </a:ext>
            </a:extLst>
          </p:cNvPr>
          <p:cNvGrpSpPr/>
          <p:nvPr/>
        </p:nvGrpSpPr>
        <p:grpSpPr>
          <a:xfrm>
            <a:off x="3732904" y="4148303"/>
            <a:ext cx="8864301" cy="2984017"/>
            <a:chOff x="3732904" y="4148303"/>
            <a:chExt cx="8864301" cy="2984017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1FFD5551-5F65-5CDA-B7D5-9033CB5599BC}"/>
                </a:ext>
              </a:extLst>
            </p:cNvPr>
            <p:cNvSpPr/>
            <p:nvPr/>
          </p:nvSpPr>
          <p:spPr>
            <a:xfrm rot="10800000" flipV="1">
              <a:off x="3732904" y="4148303"/>
              <a:ext cx="8864301" cy="2984017"/>
            </a:xfrm>
            <a:prstGeom prst="arc">
              <a:avLst>
                <a:gd name="adj1" fmla="val 12167303"/>
                <a:gd name="adj2" fmla="val 35157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B2D2132E-1E10-E840-61F0-D96448771DC0}"/>
                </a:ext>
              </a:extLst>
            </p:cNvPr>
            <p:cNvSpPr/>
            <p:nvPr/>
          </p:nvSpPr>
          <p:spPr>
            <a:xfrm rot="5400000">
              <a:off x="10903297" y="4369200"/>
              <a:ext cx="318522" cy="552005"/>
            </a:xfrm>
            <a:prstGeom prst="leftBrac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ED32EA-9700-4D5F-A01E-0D150B2075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9546B-AE1E-68BA-4490-980B045823BA}"/>
              </a:ext>
            </a:extLst>
          </p:cNvPr>
          <p:cNvGrpSpPr/>
          <p:nvPr/>
        </p:nvGrpSpPr>
        <p:grpSpPr>
          <a:xfrm>
            <a:off x="9448912" y="4942158"/>
            <a:ext cx="1717059" cy="821463"/>
            <a:chOff x="9448912" y="4942158"/>
            <a:chExt cx="1717059" cy="8214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8562CF-F8E2-1D05-8214-D716FC604CFB}"/>
                </a:ext>
              </a:extLst>
            </p:cNvPr>
            <p:cNvGrpSpPr/>
            <p:nvPr/>
          </p:nvGrpSpPr>
          <p:grpSpPr>
            <a:xfrm>
              <a:off x="9448912" y="4942158"/>
              <a:ext cx="1319495" cy="556308"/>
              <a:chOff x="9448912" y="4942158"/>
              <a:chExt cx="1319495" cy="556308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FE4631F-097A-88C0-5E1A-8CDE0FCB2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8659" y="5260825"/>
                <a:ext cx="285762" cy="237641"/>
              </a:xfrm>
              <a:prstGeom prst="straightConnector1">
                <a:avLst/>
              </a:prstGeom>
              <a:ln w="34925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227820E9-BCA5-A07F-A7DE-4ABDE5C852EB}"/>
                  </a:ext>
                </a:extLst>
              </p:cNvPr>
              <p:cNvSpPr/>
              <p:nvPr/>
            </p:nvSpPr>
            <p:spPr>
              <a:xfrm rot="16200000">
                <a:off x="9976082" y="4414988"/>
                <a:ext cx="265155" cy="1319495"/>
              </a:xfrm>
              <a:prstGeom prst="leftBrac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98DAB30-E6BA-61A5-339B-01F05CDB22D2}"/>
                </a:ext>
              </a:extLst>
            </p:cNvPr>
            <p:cNvSpPr/>
            <p:nvPr/>
          </p:nvSpPr>
          <p:spPr>
            <a:xfrm rot="5400000">
              <a:off x="10373646" y="4971296"/>
              <a:ext cx="265155" cy="1319495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81A1F1-4584-D1D7-F56E-8E71006FE7C9}"/>
              </a:ext>
            </a:extLst>
          </p:cNvPr>
          <p:cNvGrpSpPr/>
          <p:nvPr/>
        </p:nvGrpSpPr>
        <p:grpSpPr>
          <a:xfrm>
            <a:off x="2717729" y="6278844"/>
            <a:ext cx="8367872" cy="587830"/>
            <a:chOff x="2717729" y="6278844"/>
            <a:chExt cx="8367872" cy="5878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F02F3A-891B-68C6-5B1A-92A51F9B2B10}"/>
                </a:ext>
              </a:extLst>
            </p:cNvPr>
            <p:cNvSpPr txBox="1"/>
            <p:nvPr/>
          </p:nvSpPr>
          <p:spPr>
            <a:xfrm>
              <a:off x="8823443" y="649734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 bits rotated right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A2C63A-BD11-56B9-BF93-667C69AD79F6}"/>
                </a:ext>
              </a:extLst>
            </p:cNvPr>
            <p:cNvCxnSpPr>
              <a:cxnSpLocks/>
            </p:cNvCxnSpPr>
            <p:nvPr/>
          </p:nvCxnSpPr>
          <p:spPr>
            <a:xfrm>
              <a:off x="9395212" y="6323568"/>
              <a:ext cx="451264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121D8C-1988-DF84-76E3-093312037360}"/>
                </a:ext>
              </a:extLst>
            </p:cNvPr>
            <p:cNvSpPr txBox="1"/>
            <p:nvPr/>
          </p:nvSpPr>
          <p:spPr>
            <a:xfrm>
              <a:off x="2717729" y="6278844"/>
              <a:ext cx="544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results are interpreted as a 2's complement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4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F1E31-A671-1BBD-E4A2-ED1B6F2E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Rot4 - Imm8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0EE43-83B5-0BC0-1D18-B743B9D5E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543" y="903725"/>
            <a:ext cx="3049725" cy="1056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20A2D-1B16-7E69-2A7F-8E10B729D4B2}"/>
              </a:ext>
            </a:extLst>
          </p:cNvPr>
          <p:cNvSpPr txBox="1"/>
          <p:nvPr/>
        </p:nvSpPr>
        <p:spPr>
          <a:xfrm>
            <a:off x="842002" y="190358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positions to</a:t>
            </a:r>
          </a:p>
          <a:p>
            <a:r>
              <a:rPr lang="en-US" dirty="0"/>
              <a:t>rotate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C594B-A0E5-1234-8BAE-F896BF974163}"/>
              </a:ext>
            </a:extLst>
          </p:cNvPr>
          <p:cNvSpPr txBox="1"/>
          <p:nvPr/>
        </p:nvSpPr>
        <p:spPr>
          <a:xfrm>
            <a:off x="2393255" y="1896854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4FD31-3C12-D0DE-4293-C773F8CF19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5" y="265475"/>
            <a:ext cx="7824395" cy="62453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21EE70-B0FA-23E7-9E29-2EB8C430297E}"/>
              </a:ext>
            </a:extLst>
          </p:cNvPr>
          <p:cNvGrpSpPr/>
          <p:nvPr/>
        </p:nvGrpSpPr>
        <p:grpSpPr>
          <a:xfrm>
            <a:off x="7280083" y="4916702"/>
            <a:ext cx="2982713" cy="446276"/>
            <a:chOff x="7280083" y="4916702"/>
            <a:chExt cx="2982713" cy="446276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C2D9603-58FA-1899-11BA-B140818BCF97}"/>
                </a:ext>
              </a:extLst>
            </p:cNvPr>
            <p:cNvSpPr/>
            <p:nvPr/>
          </p:nvSpPr>
          <p:spPr>
            <a:xfrm rot="10800000">
              <a:off x="9821732" y="4970034"/>
              <a:ext cx="441064" cy="3550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0820F1-DCF9-410D-63EB-485DC6EF00F9}"/>
                </a:ext>
              </a:extLst>
            </p:cNvPr>
            <p:cNvSpPr txBox="1"/>
            <p:nvPr/>
          </p:nvSpPr>
          <p:spPr>
            <a:xfrm>
              <a:off x="7280083" y="4916702"/>
              <a:ext cx="147989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00000001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E2AA4A3-DF18-E3A6-3209-47C59A357F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A22FE-E341-B92B-A84E-94B266A536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544" y="2740043"/>
            <a:ext cx="4109422" cy="3796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How would </a:t>
            </a:r>
            <a:r>
              <a:rPr lang="en-US" dirty="0">
                <a:solidFill>
                  <a:srgbClr val="FF0000"/>
                </a:solidFill>
              </a:rPr>
              <a:t>256</a:t>
            </a:r>
            <a:r>
              <a:rPr lang="en-US" dirty="0"/>
              <a:t> be encoded?</a:t>
            </a:r>
          </a:p>
          <a:p>
            <a:pPr lvl="1"/>
            <a:r>
              <a:rPr lang="en-US" sz="2200" dirty="0"/>
              <a:t>rotate = 12, imm8 = 1</a:t>
            </a:r>
          </a:p>
          <a:p>
            <a:r>
              <a:rPr lang="en-US" b="1" dirty="0">
                <a:solidFill>
                  <a:srgbClr val="2C895B"/>
                </a:solidFill>
              </a:rPr>
              <a:t>Bottom line: </a:t>
            </a:r>
            <a:r>
              <a:rPr lang="en-US" dirty="0">
                <a:solidFill>
                  <a:srgbClr val="2C895B"/>
                </a:solidFill>
              </a:rPr>
              <a:t>the assembler will do this for you</a:t>
            </a:r>
          </a:p>
          <a:p>
            <a:r>
              <a:rPr lang="en-US" dirty="0">
                <a:solidFill>
                  <a:srgbClr val="2C895B"/>
                </a:solidFill>
              </a:rPr>
              <a:t>If you try and use an immediate value that it cannot generate </a:t>
            </a:r>
            <a:r>
              <a:rPr lang="en-US" dirty="0">
                <a:solidFill>
                  <a:srgbClr val="C00000"/>
                </a:solidFill>
              </a:rPr>
              <a:t>it will give an error</a:t>
            </a:r>
          </a:p>
          <a:p>
            <a:r>
              <a:rPr lang="en-US" dirty="0"/>
              <a:t>There is a workaround - later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CCF11-78A6-C73F-3C44-2E4C64A2C824}"/>
              </a:ext>
            </a:extLst>
          </p:cNvPr>
          <p:cNvSpPr txBox="1"/>
          <p:nvPr/>
        </p:nvSpPr>
        <p:spPr>
          <a:xfrm>
            <a:off x="4982183" y="6416773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results are interpreted as a 2's complement number</a:t>
            </a:r>
          </a:p>
        </p:txBody>
      </p:sp>
    </p:spTree>
    <p:extLst>
      <p:ext uri="{BB962C8B-B14F-4D97-AF65-F5344CB8AC3E}">
        <p14:creationId xmlns:p14="http://schemas.microsoft.com/office/powerpoint/2010/main" val="11309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57" y="223685"/>
            <a:ext cx="10515600" cy="435088"/>
          </a:xfrm>
        </p:spPr>
        <p:txBody>
          <a:bodyPr/>
          <a:lstStyle/>
          <a:p>
            <a:r>
              <a:rPr lang="en-US" dirty="0"/>
              <a:t>Branching, What not to do: Spaghetti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2E89B8F-6318-4107-863A-404C460A6012}"/>
              </a:ext>
            </a:extLst>
          </p:cNvPr>
          <p:cNvSpPr/>
          <p:nvPr/>
        </p:nvSpPr>
        <p:spPr bwMode="auto">
          <a:xfrm>
            <a:off x="453301" y="1322903"/>
            <a:ext cx="3121136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r1, 1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 	r2, 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b	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Lthree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r5, 5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	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Lsix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Lthree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r3, 3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r4, 4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	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Lseven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Lsix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r6, 6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Lseven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r7, 7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112B9F-3835-C1E2-BC79-908ED32D81D1}"/>
              </a:ext>
            </a:extLst>
          </p:cNvPr>
          <p:cNvGrpSpPr/>
          <p:nvPr/>
        </p:nvGrpSpPr>
        <p:grpSpPr>
          <a:xfrm>
            <a:off x="3168168" y="2202623"/>
            <a:ext cx="1235034" cy="1226376"/>
            <a:chOff x="5260769" y="3345872"/>
            <a:chExt cx="1235034" cy="12263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A6076F2-1232-50D0-81A3-1EEB304A5390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chemeClr val="accent5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0B5BA16-6E69-80EB-3B12-C867CE9AE2AD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chemeClr val="accent5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F1CB3D-6464-5A6F-2236-3C0DA41E5C0D}"/>
                </a:ext>
              </a:extLst>
            </p:cNvPr>
            <p:cNvCxnSpPr/>
            <p:nvPr/>
          </p:nvCxnSpPr>
          <p:spPr>
            <a:xfrm flipH="1">
              <a:off x="5260769" y="4572248"/>
              <a:ext cx="1235034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6E3EF7-73D9-643D-AE42-377340B49D07}"/>
              </a:ext>
            </a:extLst>
          </p:cNvPr>
          <p:cNvGrpSpPr/>
          <p:nvPr/>
        </p:nvGrpSpPr>
        <p:grpSpPr>
          <a:xfrm>
            <a:off x="3118687" y="2815810"/>
            <a:ext cx="1009403" cy="1820381"/>
            <a:chOff x="5486400" y="3345872"/>
            <a:chExt cx="1009403" cy="122637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DAB366D-CCE1-4D1C-6AD2-55CE3EC499B8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rgbClr val="2C895B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1EFCB5-91CD-6E93-6E89-29C78B367ED4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rgbClr val="2C895B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8B584E6-C9A5-D48F-BEDB-90DE8C00D8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6400" y="4561659"/>
              <a:ext cx="1009403" cy="0"/>
            </a:xfrm>
            <a:prstGeom prst="straightConnector1">
              <a:avLst/>
            </a:prstGeom>
            <a:ln w="28575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5C584D-A47C-95F4-E440-32BA8500AD05}"/>
              </a:ext>
            </a:extLst>
          </p:cNvPr>
          <p:cNvGrpSpPr/>
          <p:nvPr/>
        </p:nvGrpSpPr>
        <p:grpSpPr>
          <a:xfrm>
            <a:off x="3168168" y="4042186"/>
            <a:ext cx="1235034" cy="1226376"/>
            <a:chOff x="5260769" y="3345872"/>
            <a:chExt cx="1235034" cy="122637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3293FF-1C70-0199-3974-D77F80CAA493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rgbClr val="7030A0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047A9AF-E4A5-0451-990C-21483AC66A90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rgbClr val="7030A0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73F719F-7D1C-ACB6-2D64-720C7F50DA03}"/>
                </a:ext>
              </a:extLst>
            </p:cNvPr>
            <p:cNvCxnSpPr/>
            <p:nvPr/>
          </p:nvCxnSpPr>
          <p:spPr>
            <a:xfrm flipH="1">
              <a:off x="5260769" y="4572248"/>
              <a:ext cx="123503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0BC7AE-8288-FF8C-D232-05F31DA20145}"/>
              </a:ext>
            </a:extLst>
          </p:cNvPr>
          <p:cNvGrpSpPr/>
          <p:nvPr/>
        </p:nvGrpSpPr>
        <p:grpSpPr>
          <a:xfrm>
            <a:off x="8007221" y="2086641"/>
            <a:ext cx="3736933" cy="2426669"/>
            <a:chOff x="7236396" y="2085963"/>
            <a:chExt cx="3736933" cy="242666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6AD2D0A-374F-54C1-66D6-59240D57F5AE}"/>
                </a:ext>
              </a:extLst>
            </p:cNvPr>
            <p:cNvSpPr/>
            <p:nvPr/>
          </p:nvSpPr>
          <p:spPr bwMode="auto">
            <a:xfrm>
              <a:off x="7881258" y="2834089"/>
              <a:ext cx="3092071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	r1, 1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r2, 2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r3, 3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r4, 4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	r7, 7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E7582E5-12EA-4E0A-0599-1659336FCD9D}"/>
                </a:ext>
              </a:extLst>
            </p:cNvPr>
            <p:cNvSpPr/>
            <p:nvPr/>
          </p:nvSpPr>
          <p:spPr>
            <a:xfrm>
              <a:off x="7236396" y="3503394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68D4BB-CD89-D9B3-2602-CB5AA8DD1728}"/>
                </a:ext>
              </a:extLst>
            </p:cNvPr>
            <p:cNvSpPr txBox="1"/>
            <p:nvPr/>
          </p:nvSpPr>
          <p:spPr>
            <a:xfrm>
              <a:off x="8379505" y="2085963"/>
              <a:ext cx="2264266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Much faster and easier to read!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0C07094-5A05-017E-B8C9-0C261E144D78}"/>
              </a:ext>
            </a:extLst>
          </p:cNvPr>
          <p:cNvSpPr txBox="1"/>
          <p:nvPr/>
        </p:nvSpPr>
        <p:spPr>
          <a:xfrm>
            <a:off x="4715696" y="2580283"/>
            <a:ext cx="3132068" cy="3477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Observation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commands (conditional or unconditional)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an indication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 should look to reorganize your code</a:t>
            </a:r>
          </a:p>
          <a:p>
            <a:pPr algn="ctr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the left are many unreachable sections of code </a:t>
            </a:r>
          </a:p>
        </p:txBody>
      </p:sp>
    </p:spTree>
    <p:extLst>
      <p:ext uri="{BB962C8B-B14F-4D97-AF65-F5344CB8AC3E}">
        <p14:creationId xmlns:p14="http://schemas.microsoft.com/office/powerpoint/2010/main" val="12901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3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44C855-0037-B1CF-DA68-3CE2828733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123" y="1873637"/>
            <a:ext cx="5253590" cy="48462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Previous slide: </a:t>
            </a:r>
            <a:r>
              <a:rPr lang="en-US" sz="2200" dirty="0">
                <a:solidFill>
                  <a:srgbClr val="2C895B"/>
                </a:solidFill>
              </a:rPr>
              <a:t>phases of execution:</a:t>
            </a:r>
            <a:r>
              <a:rPr lang="en-US" sz="2200" dirty="0">
                <a:solidFill>
                  <a:schemeClr val="tx2"/>
                </a:solidFill>
              </a:rPr>
              <a:t> (1) fetch, (2) decode, (3) execute</a:t>
            </a:r>
          </a:p>
          <a:p>
            <a:r>
              <a:rPr lang="en-US" sz="2200" dirty="0">
                <a:solidFill>
                  <a:schemeClr val="tx2"/>
                </a:solidFill>
              </a:rPr>
              <a:t>The pc (r15) contains the address of the </a:t>
            </a:r>
            <a:r>
              <a:rPr lang="en-US" sz="2200" dirty="0">
                <a:solidFill>
                  <a:srgbClr val="2C895B"/>
                </a:solidFill>
              </a:rPr>
              <a:t>instruction being fetched</a:t>
            </a:r>
            <a:r>
              <a:rPr lang="en-US" sz="2200" dirty="0">
                <a:solidFill>
                  <a:schemeClr val="tx2"/>
                </a:solidFill>
              </a:rPr>
              <a:t>, which is two instructions ahead or </a:t>
            </a:r>
            <a:r>
              <a:rPr lang="en-US" sz="2200" dirty="0">
                <a:solidFill>
                  <a:srgbClr val="0070C0"/>
                </a:solidFill>
              </a:rPr>
              <a:t>executing instruction + 8 bytes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Branch target address </a:t>
            </a:r>
            <a:r>
              <a:rPr lang="en-US" sz="2200" dirty="0">
                <a:solidFill>
                  <a:srgbClr val="2C895B"/>
                </a:solidFill>
              </a:rPr>
              <a:t>(or imm24) is the </a:t>
            </a:r>
            <a:r>
              <a:rPr lang="en-US" sz="2200" dirty="0">
                <a:solidFill>
                  <a:srgbClr val="C00000"/>
                </a:solidFill>
              </a:rPr>
              <a:t>distance measured </a:t>
            </a:r>
            <a:r>
              <a:rPr lang="en-US" sz="2200" dirty="0">
                <a:solidFill>
                  <a:schemeClr val="tx2"/>
                </a:solidFill>
              </a:rPr>
              <a:t>in the </a:t>
            </a:r>
            <a:r>
              <a:rPr lang="en-US" sz="2200" dirty="0">
                <a:solidFill>
                  <a:srgbClr val="C00000"/>
                </a:solidFill>
              </a:rPr>
              <a:t># of instructions </a:t>
            </a:r>
            <a:r>
              <a:rPr lang="en-US" sz="2200" dirty="0"/>
              <a:t>(signed, 2's complement) </a:t>
            </a:r>
            <a:r>
              <a:rPr lang="en-US" sz="2200" dirty="0">
                <a:solidFill>
                  <a:schemeClr val="tx2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fetch address </a:t>
            </a:r>
            <a:r>
              <a:rPr lang="en-US" sz="2200" dirty="0">
                <a:solidFill>
                  <a:schemeClr val="tx2"/>
                </a:solidFill>
              </a:rPr>
              <a:t>contained in </a:t>
            </a:r>
            <a:r>
              <a:rPr lang="en-US" sz="2200" dirty="0">
                <a:solidFill>
                  <a:srgbClr val="7030A0"/>
                </a:solidFill>
              </a:rPr>
              <a:t>r15 </a:t>
            </a:r>
            <a:r>
              <a:rPr lang="en-US" sz="2200" dirty="0">
                <a:solidFill>
                  <a:srgbClr val="F37440"/>
                </a:solidFill>
              </a:rPr>
              <a:t>when executing the branch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BB68-5AB7-2396-C3E1-E9F8444B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0" y="79998"/>
            <a:ext cx="5863190" cy="934932"/>
          </a:xfrm>
        </p:spPr>
        <p:txBody>
          <a:bodyPr/>
          <a:lstStyle/>
          <a:p>
            <a:r>
              <a:rPr lang="en-US" dirty="0"/>
              <a:t>Branch Target Address (BTA):</a:t>
            </a:r>
            <a:br>
              <a:rPr lang="en-US" dirty="0"/>
            </a:br>
            <a:r>
              <a:rPr lang="en-US" dirty="0"/>
              <a:t>What Is imm24?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73D95D-378D-B4F6-4312-B3DA75F4A84D}"/>
              </a:ext>
            </a:extLst>
          </p:cNvPr>
          <p:cNvGraphicFramePr>
            <a:graphicFrameLocks noGrp="1"/>
          </p:cNvGraphicFramePr>
          <p:nvPr/>
        </p:nvGraphicFramePr>
        <p:xfrm>
          <a:off x="7879085" y="6364045"/>
          <a:ext cx="316405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77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 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00 00 02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2563AA-F03B-220F-03BD-3D342B749C04}"/>
              </a:ext>
            </a:extLst>
          </p:cNvPr>
          <p:cNvSpPr/>
          <p:nvPr/>
        </p:nvSpPr>
        <p:spPr bwMode="auto">
          <a:xfrm>
            <a:off x="5943600" y="79997"/>
            <a:ext cx="6167990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10430: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00010440 &lt;store&gt;: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0084-29B0-E198-23F7-883E7AA83F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65E7465-1345-2C7C-A3CE-8E683CC2E80E}"/>
              </a:ext>
            </a:extLst>
          </p:cNvPr>
          <p:cNvSpPr/>
          <p:nvPr/>
        </p:nvSpPr>
        <p:spPr>
          <a:xfrm rot="5400000">
            <a:off x="10747746" y="1756537"/>
            <a:ext cx="1959752" cy="400312"/>
          </a:xfrm>
          <a:prstGeom prst="uturnArrow">
            <a:avLst>
              <a:gd name="adj1" fmla="val 9185"/>
              <a:gd name="adj2" fmla="val 13578"/>
              <a:gd name="adj3" fmla="val 25000"/>
              <a:gd name="adj4" fmla="val 43750"/>
              <a:gd name="adj5" fmla="val 96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6934F5-FDBB-32AD-38A6-1348BA155B02}"/>
              </a:ext>
            </a:extLst>
          </p:cNvPr>
          <p:cNvGrpSpPr/>
          <p:nvPr/>
        </p:nvGrpSpPr>
        <p:grpSpPr>
          <a:xfrm>
            <a:off x="3711624" y="822929"/>
            <a:ext cx="2791109" cy="307777"/>
            <a:chOff x="3711624" y="822929"/>
            <a:chExt cx="2791109" cy="30777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39C6C00-1CCF-8E3A-85F4-AFFB26E14457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A04590-082D-53A5-56AE-D53C29E73F46}"/>
                </a:ext>
              </a:extLst>
            </p:cNvPr>
            <p:cNvSpPr txBox="1"/>
            <p:nvPr/>
          </p:nvSpPr>
          <p:spPr>
            <a:xfrm>
              <a:off x="3711624" y="822929"/>
              <a:ext cx="1866217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executing instruction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F5DE36-C62E-B883-E514-1546EBFB2B0D}"/>
              </a:ext>
            </a:extLst>
          </p:cNvPr>
          <p:cNvGrpSpPr/>
          <p:nvPr/>
        </p:nvGrpSpPr>
        <p:grpSpPr>
          <a:xfrm>
            <a:off x="3891161" y="1161983"/>
            <a:ext cx="2611572" cy="307777"/>
            <a:chOff x="3891161" y="839898"/>
            <a:chExt cx="2611572" cy="307777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4C78136-B12E-42BB-76F8-13ED12E7FCB2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00F302-8AB7-B4DA-C677-1982D89F2480}"/>
                </a:ext>
              </a:extLst>
            </p:cNvPr>
            <p:cNvSpPr txBox="1"/>
            <p:nvPr/>
          </p:nvSpPr>
          <p:spPr>
            <a:xfrm>
              <a:off x="3891161" y="839898"/>
              <a:ext cx="1686680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decode instruction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0A72FD-37E5-6B2A-0EE1-64AEA3575245}"/>
              </a:ext>
            </a:extLst>
          </p:cNvPr>
          <p:cNvGrpSpPr/>
          <p:nvPr/>
        </p:nvGrpSpPr>
        <p:grpSpPr>
          <a:xfrm>
            <a:off x="4089933" y="1489001"/>
            <a:ext cx="2412800" cy="307777"/>
            <a:chOff x="4089933" y="839898"/>
            <a:chExt cx="2412800" cy="307777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6799159-061D-110D-B9FA-5FAA605143D1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8B64CF-2074-0F36-5536-33600FD3B98A}"/>
                </a:ext>
              </a:extLst>
            </p:cNvPr>
            <p:cNvSpPr txBox="1"/>
            <p:nvPr/>
          </p:nvSpPr>
          <p:spPr>
            <a:xfrm>
              <a:off x="4089933" y="839898"/>
              <a:ext cx="1487908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fetch instruction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92008E-14A4-8C36-E86E-9F679E18DEFF}"/>
              </a:ext>
            </a:extLst>
          </p:cNvPr>
          <p:cNvGrpSpPr/>
          <p:nvPr/>
        </p:nvGrpSpPr>
        <p:grpSpPr>
          <a:xfrm>
            <a:off x="8737603" y="1623705"/>
            <a:ext cx="2389538" cy="1221098"/>
            <a:chOff x="8737603" y="1623705"/>
            <a:chExt cx="2389538" cy="1221098"/>
          </a:xfrm>
        </p:grpSpPr>
        <p:sp>
          <p:nvSpPr>
            <p:cNvPr id="23" name="U-Turn Arrow 22">
              <a:extLst>
                <a:ext uri="{FF2B5EF4-FFF2-40B4-BE49-F238E27FC236}">
                  <a16:creationId xmlns:a16="http://schemas.microsoft.com/office/drawing/2014/main" id="{3DF34BCC-58D1-B18C-02B4-8A82CC6ED88D}"/>
                </a:ext>
              </a:extLst>
            </p:cNvPr>
            <p:cNvSpPr/>
            <p:nvPr/>
          </p:nvSpPr>
          <p:spPr>
            <a:xfrm rot="5400000" flipV="1">
              <a:off x="8365815" y="1995493"/>
              <a:ext cx="1221098" cy="477521"/>
            </a:xfrm>
            <a:prstGeom prst="uturnArrow">
              <a:avLst>
                <a:gd name="adj1" fmla="val 9185"/>
                <a:gd name="adj2" fmla="val 13578"/>
                <a:gd name="adj3" fmla="val 25000"/>
                <a:gd name="adj4" fmla="val 43750"/>
                <a:gd name="adj5" fmla="val 969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A490A-A28C-CDDC-B965-0314E33142DA}"/>
                </a:ext>
              </a:extLst>
            </p:cNvPr>
            <p:cNvSpPr txBox="1"/>
            <p:nvPr/>
          </p:nvSpPr>
          <p:spPr>
            <a:xfrm>
              <a:off x="8824395" y="2157306"/>
              <a:ext cx="23027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BTA: + 2 instructions</a:t>
              </a:r>
            </a:p>
          </p:txBody>
        </p:sp>
      </p:grp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ECD5C1A7-5FE7-1E9B-766A-147B71A972DE}"/>
              </a:ext>
            </a:extLst>
          </p:cNvPr>
          <p:cNvSpPr txBox="1">
            <a:spLocks/>
          </p:cNvSpPr>
          <p:nvPr/>
        </p:nvSpPr>
        <p:spPr>
          <a:xfrm>
            <a:off x="5805425" y="4569587"/>
            <a:ext cx="6306165" cy="1573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 address   = 0x10440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fetch address    = 0x10438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distance(bytes)	 = 0x00008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distance(instructions)= 0x8/(4 bytes/instruction)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0x2</a:t>
            </a:r>
          </a:p>
        </p:txBody>
      </p:sp>
    </p:spTree>
    <p:extLst>
      <p:ext uri="{BB962C8B-B14F-4D97-AF65-F5344CB8AC3E}">
        <p14:creationId xmlns:p14="http://schemas.microsoft.com/office/powerpoint/2010/main" val="34528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  <p:bldP spid="4" grpId="0" animBg="1"/>
      <p:bldP spid="2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EDAEDF-C968-C96A-802F-9F07D407C05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0822" y="736492"/>
            <a:ext cx="11182202" cy="38135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Instructions consist of several fields that </a:t>
            </a:r>
            <a:r>
              <a:rPr lang="en-US" sz="2000" dirty="0">
                <a:solidFill>
                  <a:srgbClr val="0070C0"/>
                </a:solidFill>
              </a:rPr>
              <a:t>encode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2C895B"/>
                </a:solidFill>
              </a:rPr>
              <a:t>opcode</a:t>
            </a:r>
            <a:r>
              <a:rPr lang="en-US" sz="2000" dirty="0"/>
              <a:t> and arguments to the opcode</a:t>
            </a:r>
          </a:p>
          <a:p>
            <a:r>
              <a:rPr lang="en-US" sz="2000" dirty="0"/>
              <a:t>Special fields enable extended functionality - later</a:t>
            </a:r>
          </a:p>
          <a:p>
            <a:r>
              <a:rPr lang="en-US" sz="2000" dirty="0"/>
              <a:t>Several 4-bit </a:t>
            </a:r>
            <a:r>
              <a:rPr lang="en-US" sz="2000" dirty="0">
                <a:solidFill>
                  <a:srgbClr val="0070C0"/>
                </a:solidFill>
              </a:rPr>
              <a:t>operand</a:t>
            </a:r>
            <a:r>
              <a:rPr lang="en-US" sz="2000" dirty="0"/>
              <a:t> fields for specifying the </a:t>
            </a:r>
            <a:r>
              <a:rPr lang="en-US" sz="2000" dirty="0">
                <a:solidFill>
                  <a:srgbClr val="7030A0"/>
                </a:solidFill>
              </a:rPr>
              <a:t>source and destination </a:t>
            </a:r>
            <a:r>
              <a:rPr lang="en-US" sz="2000" dirty="0"/>
              <a:t>of the operation, usually one of the 16 registers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Embedded constants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2C895B"/>
                </a:solidFill>
              </a:rPr>
              <a:t>("immediate values") </a:t>
            </a:r>
            <a:r>
              <a:rPr lang="en-US" sz="2000" dirty="0"/>
              <a:t>of various size and "configuration"</a:t>
            </a:r>
          </a:p>
          <a:p>
            <a:r>
              <a:rPr lang="en-US" sz="2000" dirty="0"/>
              <a:t>Basic Data processing  instruction formats (below)</a:t>
            </a:r>
          </a:p>
          <a:p>
            <a:r>
              <a:rPr lang="en-US" sz="2000" dirty="0"/>
              <a:t>R type instruction: 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r2 	// third operand is a register</a:t>
            </a:r>
          </a:p>
          <a:p>
            <a:r>
              <a:rPr lang="en-US" sz="2000" dirty="0"/>
              <a:t>I type instruction: 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	// third operand is an immediate value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071288-9328-E1F1-CE36-DEA5B968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Arm Machine Code Instructions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674AA7-83B1-8AA2-350B-F86536E92D2E}"/>
              </a:ext>
            </a:extLst>
          </p:cNvPr>
          <p:cNvGrpSpPr/>
          <p:nvPr/>
        </p:nvGrpSpPr>
        <p:grpSpPr>
          <a:xfrm>
            <a:off x="1308692" y="4753139"/>
            <a:ext cx="9574615" cy="1993692"/>
            <a:chOff x="1308692" y="4645065"/>
            <a:chExt cx="9574615" cy="19936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8AB542-B190-9E0E-54E5-C3C9A5E14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08692" y="4645065"/>
              <a:ext cx="9574615" cy="19936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1C40D6-6E40-39A8-B3F8-885AE36D9C6A}"/>
                </a:ext>
              </a:extLst>
            </p:cNvPr>
            <p:cNvSpPr txBox="1"/>
            <p:nvPr/>
          </p:nvSpPr>
          <p:spPr>
            <a:xfrm>
              <a:off x="8380208" y="6153374"/>
              <a:ext cx="8643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Rotate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C66D92-A718-5B2B-2C61-C7BAFA18781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Up-Down Arrow 1">
            <a:extLst>
              <a:ext uri="{FF2B5EF4-FFF2-40B4-BE49-F238E27FC236}">
                <a16:creationId xmlns:a16="http://schemas.microsoft.com/office/drawing/2014/main" id="{DC228451-B4D4-F8BC-91E9-CBF86D84C7AB}"/>
              </a:ext>
            </a:extLst>
          </p:cNvPr>
          <p:cNvSpPr/>
          <p:nvPr/>
        </p:nvSpPr>
        <p:spPr>
          <a:xfrm>
            <a:off x="3987209" y="5369442"/>
            <a:ext cx="116958" cy="7839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3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0" grpId="0"/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3703-D0FE-AC8C-AA0E-8C19FA109A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5998439"/>
            <a:ext cx="5096281" cy="5032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There are many other ways to do this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 – multiple branches, one </a:t>
            </a:r>
            <a:r>
              <a:rPr lang="en-US" dirty="0" err="1"/>
              <a:t>cmp</a:t>
            </a:r>
            <a:r>
              <a:rPr lang="en-US" dirty="0"/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496577" y="1101209"/>
            <a:ext cx="5096281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block 1 */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if (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2 */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condition block 3 */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 = 11;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221660" y="1019056"/>
            <a:ext cx="5280313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Lblk1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.Lblk2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fall through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1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mov r1, 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6A210B-E069-BD4B-A3C1-2B4C39F10E3E}"/>
              </a:ext>
            </a:extLst>
          </p:cNvPr>
          <p:cNvGrpSpPr/>
          <p:nvPr/>
        </p:nvGrpSpPr>
        <p:grpSpPr>
          <a:xfrm>
            <a:off x="8705543" y="1475030"/>
            <a:ext cx="3077145" cy="723811"/>
            <a:chOff x="3047614" y="2434370"/>
            <a:chExt cx="3077145" cy="7238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EDA1C4-4D68-BA48-B8FC-05B0B564BFE1}"/>
                </a:ext>
              </a:extLst>
            </p:cNvPr>
            <p:cNvSpPr txBox="1"/>
            <p:nvPr/>
          </p:nvSpPr>
          <p:spPr>
            <a:xfrm>
              <a:off x="3420238" y="2434370"/>
              <a:ext cx="270452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special case: multiple branches from one </a:t>
              </a:r>
              <a:r>
                <a:rPr lang="en-US" dirty="0" err="1">
                  <a:solidFill>
                    <a:srgbClr val="C00000"/>
                  </a:solidFill>
                </a:rPr>
                <a:t>cmp</a:t>
              </a:r>
              <a:r>
                <a:rPr lang="en-US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998BBC3C-EC0E-C849-A074-B3640DA3E24E}"/>
                </a:ext>
              </a:extLst>
            </p:cNvPr>
            <p:cNvSpPr/>
            <p:nvPr/>
          </p:nvSpPr>
          <p:spPr>
            <a:xfrm>
              <a:off x="3047614" y="2511849"/>
              <a:ext cx="425669" cy="646332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A4E7D83-937A-7649-8141-BA7AE52D0D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312010FD-E872-0367-19DB-EE5AF118BB1F}"/>
              </a:ext>
            </a:extLst>
          </p:cNvPr>
          <p:cNvSpPr/>
          <p:nvPr/>
        </p:nvSpPr>
        <p:spPr>
          <a:xfrm rot="5400000" flipV="1">
            <a:off x="5456388" y="1982409"/>
            <a:ext cx="1902455" cy="1346480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102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9EE4424C-0BFA-3BF1-D580-4FD8E5631209}"/>
              </a:ext>
            </a:extLst>
          </p:cNvPr>
          <p:cNvSpPr/>
          <p:nvPr/>
        </p:nvSpPr>
        <p:spPr>
          <a:xfrm rot="5400000" flipV="1">
            <a:off x="5218525" y="2903801"/>
            <a:ext cx="2686533" cy="1050399"/>
          </a:xfrm>
          <a:prstGeom prst="uturnArrow">
            <a:avLst>
              <a:gd name="adj1" fmla="val 3724"/>
              <a:gd name="adj2" fmla="val 9448"/>
              <a:gd name="adj3" fmla="val 6833"/>
              <a:gd name="adj4" fmla="val 42454"/>
              <a:gd name="adj5" fmla="val 3576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" grpId="0" animBg="1"/>
      <p:bldP spid="12" grpId="0"/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9571" y="556164"/>
            <a:ext cx="10249528" cy="101566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then </a:t>
            </a:r>
            <a:r>
              <a:rPr lang="en-US" sz="2200" b="1" dirty="0">
                <a:solidFill>
                  <a:srgbClr val="C00000"/>
                </a:solidFill>
              </a:rPr>
              <a:t>branch around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0" indent="0">
              <a:buNone/>
            </a:pPr>
            <a:r>
              <a:rPr lang="en-US" sz="2200" dirty="0"/>
              <a:t>Use a </a:t>
            </a:r>
            <a:r>
              <a:rPr lang="en-US" sz="2200" b="1" dirty="0"/>
              <a:t>conditional test </a:t>
            </a:r>
            <a:r>
              <a:rPr lang="en-US" sz="2200" dirty="0"/>
              <a:t>that </a:t>
            </a:r>
            <a:r>
              <a:rPr lang="en-US" sz="2200" b="1" dirty="0"/>
              <a:t>specifies the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u="sng" dirty="0">
                <a:solidFill>
                  <a:srgbClr val="C00000"/>
                </a:solidFill>
              </a:rPr>
              <a:t>inverse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dirty="0"/>
              <a:t>of the condition used in 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593295" y="4240066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780933"/>
              </p:ext>
            </p:extLst>
          </p:nvPr>
        </p:nvGraphicFramePr>
        <p:xfrm>
          <a:off x="1125401" y="1798376"/>
          <a:ext cx="9511190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009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2096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=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=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5)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//code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5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</a:t>
                      </a: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beq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//code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5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bne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code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80F86ED-27CD-4F22-B4C9-3C62987B45B3}"/>
              </a:ext>
            </a:extLst>
          </p:cNvPr>
          <p:cNvSpPr/>
          <p:nvPr/>
        </p:nvSpPr>
        <p:spPr>
          <a:xfrm>
            <a:off x="5768756" y="5263052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9BC243-C39D-66CB-C6FB-7802060D0DBB}"/>
              </a:ext>
            </a:extLst>
          </p:cNvPr>
          <p:cNvGrpSpPr/>
          <p:nvPr/>
        </p:nvGrpSpPr>
        <p:grpSpPr>
          <a:xfrm>
            <a:off x="8931058" y="4076834"/>
            <a:ext cx="3022202" cy="1015663"/>
            <a:chOff x="3332193" y="22283"/>
            <a:chExt cx="3022202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A1689-BF35-3074-0182-4F7989FC24F0}"/>
                </a:ext>
              </a:extLst>
            </p:cNvPr>
            <p:cNvSpPr txBox="1"/>
            <p:nvPr/>
          </p:nvSpPr>
          <p:spPr>
            <a:xfrm>
              <a:off x="3883824" y="22283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!=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9E842B6-3D22-491B-933D-12337E9414E1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46FB0A-207A-C908-7E5D-F36B4E590E45}"/>
              </a:ext>
            </a:extLst>
          </p:cNvPr>
          <p:cNvGrpSpPr/>
          <p:nvPr/>
        </p:nvGrpSpPr>
        <p:grpSpPr>
          <a:xfrm>
            <a:off x="483397" y="4064946"/>
            <a:ext cx="5193027" cy="2497219"/>
            <a:chOff x="483397" y="4064946"/>
            <a:chExt cx="5193027" cy="249721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3DB1570-EB33-B498-BD4C-37886733E9F6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code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96CD14-6A4E-5A05-134C-E220F00F5391}"/>
                </a:ext>
              </a:extLst>
            </p:cNvPr>
            <p:cNvSpPr txBox="1"/>
            <p:nvPr/>
          </p:nvSpPr>
          <p:spPr>
            <a:xfrm>
              <a:off x="3037300" y="4064946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BF879F81-D656-324B-E5DF-9CF623BA48E2}"/>
              </a:ext>
            </a:extLst>
          </p:cNvPr>
          <p:cNvSpPr/>
          <p:nvPr/>
        </p:nvSpPr>
        <p:spPr>
          <a:xfrm rot="5400000" flipV="1">
            <a:off x="-295136" y="547195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E12D2F-9D85-CC45-107C-662DBC30B04E}"/>
              </a:ext>
            </a:extLst>
          </p:cNvPr>
          <p:cNvSpPr/>
          <p:nvPr/>
        </p:nvSpPr>
        <p:spPr>
          <a:xfrm rot="5400000" flipV="1">
            <a:off x="6119903" y="5016609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2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6" grpId="0" animBg="1"/>
      <p:bldP spid="5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Block Order In Code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1323122" y="1191148"/>
          <a:ext cx="1001864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360358387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Signed</a:t>
                      </a:r>
                    </a:p>
                    <a:p>
                      <a:pPr algn="ctr"/>
                      <a:r>
                        <a:rPr lang="en-US" dirty="0"/>
                        <a:t>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Unsigned 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blo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bhs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bhi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497791" y="2337763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522514" y="2312654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878-61C2-9441-B73C-6F9034F1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86" y="180001"/>
            <a:ext cx="10797825" cy="481731"/>
          </a:xfrm>
        </p:spPr>
        <p:txBody>
          <a:bodyPr/>
          <a:lstStyle/>
          <a:p>
            <a:r>
              <a:rPr lang="en-US" sz="2800" dirty="0"/>
              <a:t>When do you use a Signed or Unsigned Conditional Branch?</a:t>
            </a:r>
            <a:endParaRPr lang="en-US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435F7BA-94CC-B349-A54A-DC07908D9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920320"/>
              </p:ext>
            </p:extLst>
          </p:nvPr>
        </p:nvGraphicFramePr>
        <p:xfrm>
          <a:off x="855291" y="3606707"/>
          <a:ext cx="10797825" cy="3071292"/>
        </p:xfrm>
        <a:graphic>
          <a:graphicData uri="http://schemas.openxmlformats.org/drawingml/2006/table">
            <a:tbl>
              <a:tblPr firstRow="1" firstCol="1" bandRow="1"/>
              <a:tblGrid>
                <a:gridCol w="1560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3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445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Condition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Unsigned Operands: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Signed Operands:</a:t>
                      </a:r>
                      <a:endParaRPr lang="en-US" sz="2000" b="1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BHI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 or Same) (BCS)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BLO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Than) (BCC 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 or Same)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==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BEQ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!=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BNE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(Not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C9BC1A-DB2F-D24F-B838-6988EDBC1B1F}"/>
              </a:ext>
            </a:extLst>
          </p:cNvPr>
          <p:cNvSpPr txBox="1"/>
          <p:nvPr/>
        </p:nvSpPr>
        <p:spPr>
          <a:xfrm>
            <a:off x="4715257" y="810922"/>
            <a:ext cx="2684930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70C0"/>
                </a:solidFill>
              </a:rPr>
              <a:t>example with 4 bits (arm is 32)</a:t>
            </a:r>
          </a:p>
          <a:p>
            <a:pPr algn="ctr"/>
            <a:endParaRPr lang="en-US" sz="2200" dirty="0">
              <a:solidFill>
                <a:srgbClr val="0070C0"/>
              </a:solidFill>
            </a:endParaRPr>
          </a:p>
          <a:p>
            <a:pPr algn="ctr"/>
            <a:r>
              <a:rPr lang="en-US" sz="2200" dirty="0">
                <a:solidFill>
                  <a:schemeClr val="tx2"/>
                </a:solidFill>
              </a:rPr>
              <a:t>0111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&gt; 1100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6665B7-0B69-2A4B-A4FF-B7F6B863A8A0}"/>
              </a:ext>
            </a:extLst>
          </p:cNvPr>
          <p:cNvGrpSpPr/>
          <p:nvPr/>
        </p:nvGrpSpPr>
        <p:grpSpPr>
          <a:xfrm>
            <a:off x="1191213" y="1547783"/>
            <a:ext cx="3555819" cy="1118911"/>
            <a:chOff x="176726" y="1140758"/>
            <a:chExt cx="2888221" cy="11189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944A0D-23FD-D74D-938E-60C29D99B941}"/>
                </a:ext>
              </a:extLst>
            </p:cNvPr>
            <p:cNvSpPr txBox="1"/>
            <p:nvPr/>
          </p:nvSpPr>
          <p:spPr>
            <a:xfrm>
              <a:off x="419337" y="1140758"/>
              <a:ext cx="16001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7 &gt; 12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273219-F9B3-3C4B-BD91-78042837C9E0}"/>
                </a:ext>
              </a:extLst>
            </p:cNvPr>
            <p:cNvSpPr txBox="1"/>
            <p:nvPr/>
          </p:nvSpPr>
          <p:spPr>
            <a:xfrm>
              <a:off x="1758869" y="1253562"/>
              <a:ext cx="126587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FF0000"/>
                  </a:solidFill>
                </a:rPr>
                <a:t>unsigned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8165F3-CA3A-7F4E-BB2D-4079D606F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2868" y="1689436"/>
              <a:ext cx="140207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55B874-2C77-6B4E-A4F3-40EA4A75BFF7}"/>
                </a:ext>
              </a:extLst>
            </p:cNvPr>
            <p:cNvSpPr txBox="1"/>
            <p:nvPr/>
          </p:nvSpPr>
          <p:spPr>
            <a:xfrm>
              <a:off x="176726" y="1828782"/>
              <a:ext cx="16001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F0000"/>
                  </a:solidFill>
                </a:rPr>
                <a:t>(FALSE)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6E69C-87BD-7F47-99C9-A815F12F8CEA}"/>
              </a:ext>
            </a:extLst>
          </p:cNvPr>
          <p:cNvGrpSpPr/>
          <p:nvPr/>
        </p:nvGrpSpPr>
        <p:grpSpPr>
          <a:xfrm>
            <a:off x="7567847" y="1420256"/>
            <a:ext cx="3931575" cy="1674956"/>
            <a:chOff x="5683553" y="942587"/>
            <a:chExt cx="3394774" cy="167495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2F2394-5059-8C46-95E1-21E547D65F05}"/>
                </a:ext>
              </a:extLst>
            </p:cNvPr>
            <p:cNvSpPr txBox="1"/>
            <p:nvPr/>
          </p:nvSpPr>
          <p:spPr>
            <a:xfrm>
              <a:off x="7831641" y="1116280"/>
              <a:ext cx="124668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+7 &gt; -4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  <a:r>
                <a:rPr lang="en-US" sz="2200" dirty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F3EB52-CB2F-BB49-9E25-ED557DED0879}"/>
                </a:ext>
              </a:extLst>
            </p:cNvPr>
            <p:cNvSpPr txBox="1"/>
            <p:nvPr/>
          </p:nvSpPr>
          <p:spPr>
            <a:xfrm>
              <a:off x="5683553" y="942587"/>
              <a:ext cx="19553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00B050"/>
                  </a:solidFill>
                </a:rPr>
                <a:t>signed</a:t>
              </a:r>
            </a:p>
            <a:p>
              <a:r>
                <a:rPr lang="en-US" sz="2200" i="1" dirty="0">
                  <a:solidFill>
                    <a:srgbClr val="00B050"/>
                  </a:solidFill>
                </a:rPr>
                <a:t>2's complement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23EF52-1D5D-BB46-984A-DB3C47F9C1DC}"/>
                </a:ext>
              </a:extLst>
            </p:cNvPr>
            <p:cNvCxnSpPr>
              <a:cxnSpLocks/>
            </p:cNvCxnSpPr>
            <p:nvPr/>
          </p:nvCxnSpPr>
          <p:spPr>
            <a:xfrm>
              <a:off x="5698857" y="1684224"/>
              <a:ext cx="191246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3C9338-5224-AA43-8FC7-E36F084F8148}"/>
                </a:ext>
              </a:extLst>
            </p:cNvPr>
            <p:cNvSpPr txBox="1"/>
            <p:nvPr/>
          </p:nvSpPr>
          <p:spPr>
            <a:xfrm>
              <a:off x="7822472" y="1848102"/>
              <a:ext cx="1103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00B050"/>
                  </a:solidFill>
                </a:rPr>
                <a:t>(TRUE)</a:t>
              </a:r>
            </a:p>
          </p:txBody>
        </p:sp>
      </p:grpSp>
      <p:sp>
        <p:nvSpPr>
          <p:cNvPr id="24" name="Arrow: Down 3">
            <a:extLst>
              <a:ext uri="{FF2B5EF4-FFF2-40B4-BE49-F238E27FC236}">
                <a16:creationId xmlns:a16="http://schemas.microsoft.com/office/drawing/2014/main" id="{434BD6F2-1413-7845-B8CF-CC7D6DBA85FC}"/>
              </a:ext>
            </a:extLst>
          </p:cNvPr>
          <p:cNvSpPr/>
          <p:nvPr/>
        </p:nvSpPr>
        <p:spPr>
          <a:xfrm>
            <a:off x="3761009" y="2253467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19">
            <a:extLst>
              <a:ext uri="{FF2B5EF4-FFF2-40B4-BE49-F238E27FC236}">
                <a16:creationId xmlns:a16="http://schemas.microsoft.com/office/drawing/2014/main" id="{11532CE8-945D-4D40-9CCF-FAFC548946DA}"/>
              </a:ext>
            </a:extLst>
          </p:cNvPr>
          <p:cNvSpPr/>
          <p:nvPr/>
        </p:nvSpPr>
        <p:spPr>
          <a:xfrm>
            <a:off x="8290298" y="2265161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DE333E-08B1-0540-904C-E1600C8AC2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946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</p:bldLst>
  </p:timing>
</p:sld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66943</TotalTime>
  <Words>8695</Words>
  <Application>Microsoft Macintosh PowerPoint</Application>
  <PresentationFormat>Widescreen</PresentationFormat>
  <Paragraphs>2353</Paragraphs>
  <Slides>62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Arial Regular</vt:lpstr>
      <vt:lpstr>Calibri</vt:lpstr>
      <vt:lpstr>Cambria Math</vt:lpstr>
      <vt:lpstr>Consolas</vt:lpstr>
      <vt:lpstr>Courier</vt:lpstr>
      <vt:lpstr>Courier New</vt:lpstr>
      <vt:lpstr>Times New Roman</vt:lpstr>
      <vt:lpstr>Theme1</vt:lpstr>
      <vt:lpstr>PowerPoint Presentation</vt:lpstr>
      <vt:lpstr>Conditional Branch: Changing the Next Instruction to Execute</vt:lpstr>
      <vt:lpstr>Examples: Guards (Conditional Tests) and their Inverse</vt:lpstr>
      <vt:lpstr>Conditional Branch: Changing the Next Instruction to Execute</vt:lpstr>
      <vt:lpstr>Eliminate unnecessary branches and labels: use Fall Throughs</vt:lpstr>
      <vt:lpstr>Branching, What not to do: Spaghetti Code</vt:lpstr>
      <vt:lpstr>Program Flow:  Simple If statement, No Else</vt:lpstr>
      <vt:lpstr>Branch Guard "Adjustment" Table Preserving Block Order In Code</vt:lpstr>
      <vt:lpstr>When do you use a Signed or Unsigned Conditional Branch?</vt:lpstr>
      <vt:lpstr>If statement examples – Branch Around the True block!</vt:lpstr>
      <vt:lpstr>Branching: Using Fall through!</vt:lpstr>
      <vt:lpstr>Anatomy of a Conditional Branch: If - Else statement</vt:lpstr>
      <vt:lpstr>Program Flow: If with an Else</vt:lpstr>
      <vt:lpstr>If with an Else Examples</vt:lpstr>
      <vt:lpstr>If with an Else Block order: All These Are Equivalent</vt:lpstr>
      <vt:lpstr>Switch Statement </vt:lpstr>
      <vt:lpstr>Bad Style: Branching Upwards (When Not a loop)</vt:lpstr>
      <vt:lpstr>Program Flow – Short Circuit or Minimal Evaluation</vt:lpstr>
      <vt:lpstr>Program Flow – If statements &amp;&amp; compound tests - 1</vt:lpstr>
      <vt:lpstr>Program Flow – If statements &amp;&amp; compound tests - 2</vt:lpstr>
      <vt:lpstr>Program Flow – If statements || compound tests - 1</vt:lpstr>
      <vt:lpstr>Program Flow – If statements || compound tests - 2</vt:lpstr>
      <vt:lpstr>Program Flow – Pre-test and Post-test Loop Guards</vt:lpstr>
      <vt:lpstr>Pre-Test Guards - While Loop</vt:lpstr>
      <vt:lpstr>Post-Test Guards – Do While Loop</vt:lpstr>
      <vt:lpstr>Program Flow – Counting (For) Loop</vt:lpstr>
      <vt:lpstr>Nested loops</vt:lpstr>
      <vt:lpstr>Keep loops Properly Nested:   Do not branch into the middle of a loop</vt:lpstr>
      <vt:lpstr>PowerPoint Presentation</vt:lpstr>
      <vt:lpstr>What is a Bitwise Operation?</vt:lpstr>
      <vt:lpstr>Bitwise (Bit to Bit) Operators in C</vt:lpstr>
      <vt:lpstr>Bitwise Not (vs Boolean Not)</vt:lpstr>
      <vt:lpstr>First Look: Copying Values To Registers – MVN (not)</vt:lpstr>
      <vt:lpstr>mvn – Copies NOT (~) (1's Compliment Copy)</vt:lpstr>
      <vt:lpstr>Bitwise versus C Boolean Operators</vt:lpstr>
      <vt:lpstr>Bitwise Instructions</vt:lpstr>
      <vt:lpstr>The act (operation) of Masking</vt:lpstr>
      <vt:lpstr>Mask on and Mask off</vt:lpstr>
      <vt:lpstr>Mask on and Mask off</vt:lpstr>
      <vt:lpstr>Mask off versus Bit Clear</vt:lpstr>
      <vt:lpstr>Extracting (Isolate) a Field of Bits with a mask</vt:lpstr>
      <vt:lpstr>Finding if a bit is set</vt:lpstr>
      <vt:lpstr>Even/Odd</vt:lpstr>
      <vt:lpstr>MOD %&lt;power of 2&gt;</vt:lpstr>
      <vt:lpstr>Flipping bits: bit toggle Used in PA8</vt:lpstr>
      <vt:lpstr>Shift and Rotate Instructions</vt:lpstr>
      <vt:lpstr>Shift Operations in C</vt:lpstr>
      <vt:lpstr>Arithmetic Shift Right (there is no arithmetic shift left)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Masking Summary</vt:lpstr>
      <vt:lpstr>Extra Slides</vt:lpstr>
      <vt:lpstr>How are I – Type Constants Encoded in the instruction?</vt:lpstr>
      <vt:lpstr>Rot4 - Imm8 Values</vt:lpstr>
      <vt:lpstr>Branch Target Address (BTA): What Is imm24?</vt:lpstr>
      <vt:lpstr>Basic Arm Machine Code Instructions</vt:lpstr>
      <vt:lpstr>Program Flow – multiple branches, one cmp 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2902</cp:revision>
  <cp:lastPrinted>2022-12-09T05:34:31Z</cp:lastPrinted>
  <dcterms:created xsi:type="dcterms:W3CDTF">2018-10-05T16:35:28Z</dcterms:created>
  <dcterms:modified xsi:type="dcterms:W3CDTF">2022-12-09T05:34:36Z</dcterms:modified>
  <cp:category/>
</cp:coreProperties>
</file>